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4" r:id="rId5"/>
    <p:sldId id="295" r:id="rId6"/>
    <p:sldId id="256" r:id="rId7"/>
    <p:sldId id="257" r:id="rId8"/>
    <p:sldId id="296" r:id="rId9"/>
    <p:sldId id="300" r:id="rId10"/>
    <p:sldId id="258" r:id="rId11"/>
    <p:sldId id="282" r:id="rId12"/>
    <p:sldId id="298" r:id="rId13"/>
    <p:sldId id="260" r:id="rId14"/>
    <p:sldId id="297" r:id="rId15"/>
    <p:sldId id="299" r:id="rId16"/>
    <p:sldId id="283" r:id="rId17"/>
    <p:sldId id="285"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DB22D-59AD-A1D9-763E-6A27ABD13AD4}" name="Marita Tripp" initials="MT" userId="S::Marita.Tripp@melbournewater.com.au::221e2f9e-eb0f-4055-a70c-95b81458cea0" providerId="AD"/>
  <p188:author id="{92754B32-62B1-9151-F0DC-3CC7794B36CE}" name="Kim O'Hoy" initials="KO" userId="S::kim.ohoy@melbournewater.com.au::2d9e7e7f-9607-46fb-b068-b4b862ee0f59" providerId="AD"/>
  <p188:author id="{4FDBB540-7DCA-8EBA-C584-079AEC48C1DE}" name="Marita Tripp" initials="MT" userId="S::marita.tripp@melbournewater.com.au::221e2f9e-eb0f-4055-a70c-95b81458cea0" providerId="AD"/>
  <p188:author id="{1E572583-0951-DAC6-3A4C-DBAE86D30716}" name="Toby Parford-Plant" initials="TP" userId="S::toby.parford-plant@melbournewater.com.au::445d2ffe-3c76-4669-9bfa-f39de8ac29a3" providerId="AD"/>
  <p188:author id="{478CB88E-4CE6-BC38-2C3B-EDE6D00F4410}" name="Kathryn Hocking" initials="KH" userId="S::Kathryn.Hocking@melbournewater.com.au::2fbb0aa5-390e-4697-806f-f6797f9f54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69862" autoAdjust="0"/>
  </p:normalViewPr>
  <p:slideViewPr>
    <p:cSldViewPr snapToGrid="0">
      <p:cViewPr varScale="1">
        <p:scale>
          <a:sx n="78" d="100"/>
          <a:sy n="78" d="100"/>
        </p:scale>
        <p:origin x="16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14/02/2025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107883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pPr>
              <a:lnSpc>
                <a:spcPts val="1400"/>
              </a:lnSpc>
              <a:spcBef>
                <a:spcPts val="400"/>
              </a:spcBef>
              <a:spcAft>
                <a:spcPts val="400"/>
              </a:spcAft>
            </a:pPr>
            <a:r>
              <a:rPr lang="en-AU" sz="1800" dirty="0">
                <a:effectLst/>
                <a:latin typeface="Arial Narrow" panose="020B0606020202030204" pitchFamily="34" charset="0"/>
                <a:ea typeface="Arial" panose="020B0604020202020204" pitchFamily="34" charset="0"/>
                <a:cs typeface="Arial" panose="020B0604020202020204" pitchFamily="34" charset="0"/>
              </a:rPr>
              <a:t>In  this section, students draw on their knowledge and respond to the theme ‘How do we make the use of water in Melbourne sustainable’. </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12</a:t>
            </a:fld>
            <a:endParaRPr lang="en-AU"/>
          </a:p>
        </p:txBody>
      </p:sp>
    </p:spTree>
    <p:extLst>
      <p:ext uri="{BB962C8B-B14F-4D97-AF65-F5344CB8AC3E}">
        <p14:creationId xmlns:p14="http://schemas.microsoft.com/office/powerpoint/2010/main" val="296642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AU" sz="1200" kern="1200" dirty="0">
              <a:solidFill>
                <a:schemeClr val="tx1"/>
              </a:solidFill>
              <a:latin typeface="+mn-lt"/>
              <a:ea typeface="+mn-ea"/>
              <a:cs typeface="+mn-cs"/>
            </a:endParaRPr>
          </a:p>
          <a:p>
            <a:r>
              <a:rPr lang="en-AU" sz="1200" kern="1200" dirty="0">
                <a:solidFill>
                  <a:schemeClr val="tx1"/>
                </a:solidFill>
                <a:latin typeface="+mn-lt"/>
                <a:ea typeface="+mn-ea"/>
                <a:cs typeface="+mn-cs"/>
              </a:rPr>
              <a:t>Alternate water sources include desalination, recycled water and stormwater harvesting. </a:t>
            </a:r>
            <a:endParaRPr lang="en-AU" sz="1200" u="none" kern="1200" dirty="0">
              <a:solidFill>
                <a:schemeClr val="tx1"/>
              </a:solidFill>
              <a:latin typeface="+mn-lt"/>
              <a:ea typeface="+mn-ea"/>
              <a:cs typeface="+mn-cs"/>
            </a:endParaRPr>
          </a:p>
          <a:p>
            <a:endParaRPr lang="en-AU" dirty="0"/>
          </a:p>
          <a:p>
            <a:r>
              <a:rPr lang="en-AU" dirty="0"/>
              <a:t>Students will come up with a variety of different water saving ideas. To get them thinking about this topic you can find more information at ‘Saving water’ on the Melbourne Water website. </a:t>
            </a:r>
          </a:p>
          <a:p>
            <a:r>
              <a:rPr lang="en-AU" dirty="0"/>
              <a:t>Ideas can include:</a:t>
            </a:r>
          </a:p>
          <a:p>
            <a:pPr marL="171450" indent="-171450">
              <a:buFont typeface="Arial"/>
              <a:buChar char="•"/>
            </a:pPr>
            <a:r>
              <a:rPr lang="en-AU" dirty="0"/>
              <a:t>Behaviours: turning off taps, shorter showers ...</a:t>
            </a:r>
          </a:p>
          <a:p>
            <a:pPr marL="171450" indent="-171450">
              <a:buFont typeface="Arial"/>
              <a:buChar char="•"/>
            </a:pPr>
            <a:r>
              <a:rPr lang="en-AU" dirty="0"/>
              <a:t>New technologies or water saving devices: water efficient appliances ...</a:t>
            </a:r>
          </a:p>
          <a:p>
            <a:endParaRPr lang="en-AU" dirty="0"/>
          </a:p>
          <a:p>
            <a:r>
              <a:rPr lang="en-AU" dirty="0"/>
              <a:t>As an extension task, students can select one of their ideas from question 2 and 3, then create a poster, multimedia campaign or video to promote </a:t>
            </a:r>
            <a:r>
              <a:rPr lang="en-AU"/>
              <a:t>their message.</a:t>
            </a:r>
            <a:endParaRPr lang="en-AU" dirty="0"/>
          </a:p>
          <a:p>
            <a:endParaRPr lang="en-AU" dirty="0"/>
          </a:p>
          <a:p>
            <a:pPr marL="228600" indent="-228600">
              <a:buFont typeface="Arial"/>
              <a:buChar char="•"/>
            </a:pPr>
            <a:endParaRPr lang="en-AU"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13</a:t>
            </a:fld>
            <a:endParaRPr lang="en-AU"/>
          </a:p>
        </p:txBody>
      </p:sp>
    </p:spTree>
    <p:extLst>
      <p:ext uri="{BB962C8B-B14F-4D97-AF65-F5344CB8AC3E}">
        <p14:creationId xmlns:p14="http://schemas.microsoft.com/office/powerpoint/2010/main" val="194476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latin typeface="Calibri"/>
              <a:ea typeface="Calibri"/>
              <a:cs typeface="Calibri"/>
            </a:endParaRPr>
          </a:p>
          <a:p>
            <a:r>
              <a:rPr lang="en-US" dirty="0">
                <a:latin typeface="Calibri"/>
                <a:ea typeface="Calibri"/>
                <a:cs typeface="Calibri"/>
              </a:rPr>
              <a:t>Student responses will vary.</a:t>
            </a:r>
          </a:p>
        </p:txBody>
      </p:sp>
      <p:sp>
        <p:nvSpPr>
          <p:cNvPr id="4" name="Slide Number Placeholder 3"/>
          <p:cNvSpPr>
            <a:spLocks noGrp="1"/>
          </p:cNvSpPr>
          <p:nvPr>
            <p:ph type="sldNum" sz="quarter" idx="5"/>
          </p:nvPr>
        </p:nvSpPr>
        <p:spPr/>
        <p:txBody>
          <a:bodyPr/>
          <a:lstStyle/>
          <a:p>
            <a:fld id="{517637F7-FC4D-4CBC-AB75-3578EC53B962}" type="slidenum">
              <a:rPr lang="en-AU" smtClean="0"/>
              <a:t>14</a:t>
            </a:fld>
            <a:endParaRPr lang="en-AU"/>
          </a:p>
        </p:txBody>
      </p:sp>
    </p:spTree>
    <p:extLst>
      <p:ext uri="{BB962C8B-B14F-4D97-AF65-F5344CB8AC3E}">
        <p14:creationId xmlns:p14="http://schemas.microsoft.com/office/powerpoint/2010/main" val="62581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Teaching notes &amp; ideas:</a:t>
            </a:r>
          </a:p>
          <a:p>
            <a:r>
              <a:rPr lang="en-US" dirty="0">
                <a:latin typeface="Calibri"/>
                <a:ea typeface="Calibri"/>
                <a:cs typeface="Calibri"/>
              </a:rPr>
              <a:t>You may want to add how population growth will also impact water security in Melbourne.</a:t>
            </a:r>
          </a:p>
          <a:p>
            <a:r>
              <a:rPr lang="en-US" dirty="0">
                <a:latin typeface="Calibri"/>
                <a:ea typeface="Calibri"/>
                <a:cs typeface="Calibri"/>
              </a:rPr>
              <a:t>The focus of the Future Water Story is on Melbourne, you could add reference to other cities around the world your class is investigating. </a:t>
            </a:r>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102607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p>
          <a:p>
            <a:r>
              <a:rPr lang="en-US" dirty="0"/>
              <a:t>Picture: Looking inland from Port Philip Bay(note, this image was taken before the construction commenced)</a:t>
            </a:r>
          </a:p>
          <a:p>
            <a:endParaRPr lang="en-US" dirty="0"/>
          </a:p>
          <a:p>
            <a:r>
              <a:rPr lang="en-US" dirty="0"/>
              <a:t>Future Water Story and the theme - </a:t>
            </a:r>
            <a:r>
              <a:rPr lang="en-US" b="1" dirty="0"/>
              <a:t>How do we make the use of water in Melbourne sustainable?</a:t>
            </a:r>
            <a:r>
              <a:rPr lang="en-US" dirty="0"/>
              <a:t> </a:t>
            </a:r>
          </a:p>
          <a:p>
            <a:endParaRPr lang="en-US" dirty="0"/>
          </a:p>
          <a:p>
            <a:r>
              <a:rPr lang="en-US" dirty="0"/>
              <a:t>You could begin with a quick recap discussion about what students thought about their participation in the Future Water Story</a:t>
            </a:r>
          </a:p>
          <a:p>
            <a:pPr marL="171450" indent="-171450">
              <a:buFont typeface="Arial" panose="020B0604020202020204" pitchFamily="34" charset="0"/>
              <a:buChar char="•"/>
            </a:pPr>
            <a:r>
              <a:rPr lang="en-US" dirty="0"/>
              <a:t>What was their first impression of the site?</a:t>
            </a:r>
          </a:p>
          <a:p>
            <a:pPr marL="171450" indent="-171450">
              <a:buFont typeface="Arial" panose="020B0604020202020204" pitchFamily="34" charset="0"/>
              <a:buChar char="•"/>
            </a:pPr>
            <a:r>
              <a:rPr lang="en-US" dirty="0"/>
              <a:t>What was one amazing new fact that you know now?</a:t>
            </a:r>
          </a:p>
          <a:p>
            <a:pPr marL="171450" indent="-171450">
              <a:buFont typeface="Arial" panose="020B0604020202020204" pitchFamily="34" charset="0"/>
              <a:buChar char="•"/>
            </a:pPr>
            <a:r>
              <a:rPr lang="en-US" dirty="0"/>
              <a:t>What was the highlight of participating in the Future Water Story?</a:t>
            </a:r>
          </a:p>
          <a:p>
            <a:endParaRPr lang="en-US" dirty="0"/>
          </a:p>
          <a:p>
            <a:r>
              <a:rPr lang="en-US" dirty="0"/>
              <a:t>Key terms students should know to get the most out of the experience – see Glossary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381216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notes &amp; ideas</a:t>
            </a:r>
          </a:p>
          <a:p>
            <a:endParaRPr lang="en-AU" dirty="0"/>
          </a:p>
          <a:p>
            <a:r>
              <a:rPr lang="en-AU" dirty="0"/>
              <a:t>The next slides outline the key terms and concepts that were discussed and covered as part of the Future Water Story. Students are also asked to reflect on their participation and the choices they made as part of the Circular Cities </a:t>
            </a:r>
            <a:r>
              <a:rPr lang="en-AU"/>
              <a:t>Digital Challenge. </a:t>
            </a:r>
            <a:endParaRPr lang="en-AU" dirty="0"/>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34472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p>
          <a:p>
            <a:endParaRPr lang="en-US" dirty="0"/>
          </a:p>
          <a:p>
            <a:pPr marL="0" lvl="4">
              <a:lnSpc>
                <a:spcPct val="105000"/>
              </a:lnSpc>
              <a:spcBef>
                <a:spcPts val="600"/>
              </a:spcBef>
            </a:pPr>
            <a:r>
              <a:rPr lang="en-AU" dirty="0"/>
              <a:t>When students made decisions for their growing city while participating in the Circular Cities Digital Challenge, they had to consider a criteria for success. </a:t>
            </a:r>
          </a:p>
          <a:p>
            <a:pPr marL="0" lvl="4">
              <a:lnSpc>
                <a:spcPct val="105000"/>
              </a:lnSpc>
              <a:spcBef>
                <a:spcPts val="600"/>
              </a:spcBef>
            </a:pPr>
            <a:endParaRPr lang="en-AU" dirty="0"/>
          </a:p>
          <a:p>
            <a:pPr marL="0" lvl="4">
              <a:lnSpc>
                <a:spcPct val="105000"/>
              </a:lnSpc>
              <a:spcBef>
                <a:spcPts val="600"/>
              </a:spcBef>
            </a:pPr>
            <a:r>
              <a:rPr lang="en-AU" dirty="0"/>
              <a:t>Get students to write their own definition of sustainability, using the three pillars. This could include:</a:t>
            </a:r>
          </a:p>
          <a:p>
            <a:pPr marL="171450" lvl="4" indent="-171450">
              <a:lnSpc>
                <a:spcPct val="105000"/>
              </a:lnSpc>
              <a:spcBef>
                <a:spcPts val="600"/>
              </a:spcBef>
              <a:buFont typeface="Arial"/>
              <a:buChar char="•"/>
            </a:pPr>
            <a:r>
              <a:rPr lang="en-AU" dirty="0"/>
              <a:t>Environment:</a:t>
            </a:r>
          </a:p>
          <a:p>
            <a:pPr marL="628650" lvl="5" indent="-171450">
              <a:lnSpc>
                <a:spcPct val="105000"/>
              </a:lnSpc>
              <a:spcBef>
                <a:spcPts val="600"/>
              </a:spcBef>
              <a:buFont typeface="Arial"/>
              <a:buChar char="•"/>
            </a:pPr>
            <a:r>
              <a:rPr lang="en-AU" dirty="0"/>
              <a:t>Water security, green spaces, no pollution, no endangered species </a:t>
            </a:r>
          </a:p>
          <a:p>
            <a:pPr marL="628650" lvl="5" indent="-171450">
              <a:lnSpc>
                <a:spcPct val="105000"/>
              </a:lnSpc>
              <a:spcBef>
                <a:spcPts val="600"/>
              </a:spcBef>
              <a:buFont typeface="Arial"/>
              <a:buChar char="•"/>
            </a:pPr>
            <a:r>
              <a:rPr lang="en-AU" dirty="0"/>
              <a:t>Sewerage network removing wastewater and treating it</a:t>
            </a:r>
          </a:p>
          <a:p>
            <a:pPr marL="171450" lvl="4" indent="-171450">
              <a:lnSpc>
                <a:spcPct val="105000"/>
              </a:lnSpc>
              <a:spcBef>
                <a:spcPts val="600"/>
              </a:spcBef>
              <a:buFont typeface="Arial"/>
              <a:buChar char="•"/>
            </a:pPr>
            <a:r>
              <a:rPr lang="en-AU" dirty="0"/>
              <a:t>Economy:</a:t>
            </a:r>
          </a:p>
          <a:p>
            <a:pPr marL="628650" lvl="5" indent="-171450">
              <a:lnSpc>
                <a:spcPct val="105000"/>
              </a:lnSpc>
              <a:spcBef>
                <a:spcPts val="600"/>
              </a:spcBef>
              <a:buFont typeface="Wingdings"/>
              <a:buChar char="§"/>
            </a:pPr>
            <a:r>
              <a:rPr lang="en-AU" dirty="0"/>
              <a:t>Employment and plenty of job opportunities</a:t>
            </a:r>
          </a:p>
          <a:p>
            <a:pPr marL="628650" lvl="5" indent="-171450">
              <a:lnSpc>
                <a:spcPct val="105000"/>
              </a:lnSpc>
              <a:spcBef>
                <a:spcPts val="600"/>
              </a:spcBef>
              <a:buFont typeface="Wingdings"/>
              <a:buChar char="§"/>
            </a:pPr>
            <a:r>
              <a:rPr lang="en-AU" dirty="0"/>
              <a:t>Business both physical and online</a:t>
            </a:r>
          </a:p>
          <a:p>
            <a:pPr marL="628650" lvl="5" indent="-171450">
              <a:lnSpc>
                <a:spcPct val="105000"/>
              </a:lnSpc>
              <a:spcBef>
                <a:spcPts val="600"/>
              </a:spcBef>
              <a:buFont typeface="Wingdings"/>
              <a:buChar char="§"/>
            </a:pPr>
            <a:r>
              <a:rPr lang="en-AU" dirty="0"/>
              <a:t>No poverty </a:t>
            </a:r>
          </a:p>
          <a:p>
            <a:pPr marL="628650" lvl="5" indent="-171450">
              <a:lnSpc>
                <a:spcPct val="105000"/>
              </a:lnSpc>
              <a:spcBef>
                <a:spcPts val="600"/>
              </a:spcBef>
              <a:buFont typeface="Wingdings"/>
              <a:buChar char="§"/>
            </a:pPr>
            <a:r>
              <a:rPr lang="en-AU" dirty="0"/>
              <a:t>Housing for everyone and no homeless people</a:t>
            </a:r>
          </a:p>
          <a:p>
            <a:pPr marL="171450" lvl="4" indent="-171450">
              <a:lnSpc>
                <a:spcPct val="105000"/>
              </a:lnSpc>
              <a:spcBef>
                <a:spcPts val="600"/>
              </a:spcBef>
              <a:buFont typeface="Arial"/>
              <a:buChar char="•"/>
            </a:pPr>
            <a:r>
              <a:rPr lang="en-AU" dirty="0"/>
              <a:t>Emotion/ Social: </a:t>
            </a:r>
          </a:p>
          <a:p>
            <a:pPr marL="628650" lvl="5" indent="-171450">
              <a:lnSpc>
                <a:spcPct val="105000"/>
              </a:lnSpc>
              <a:spcBef>
                <a:spcPts val="600"/>
              </a:spcBef>
              <a:buFont typeface="Arial"/>
              <a:buChar char="•"/>
            </a:pPr>
            <a:r>
              <a:rPr lang="en-AU" dirty="0"/>
              <a:t>the social impacts of their decisions</a:t>
            </a:r>
          </a:p>
          <a:p>
            <a:pPr marL="628650" lvl="5" indent="-171450">
              <a:lnSpc>
                <a:spcPct val="105000"/>
              </a:lnSpc>
              <a:spcBef>
                <a:spcPts val="600"/>
              </a:spcBef>
              <a:buFont typeface="Arial"/>
              <a:buChar char="•"/>
            </a:pPr>
            <a:r>
              <a:rPr lang="en-AU" dirty="0"/>
              <a:t>People are happy and want to move there</a:t>
            </a:r>
          </a:p>
          <a:p>
            <a:pPr marL="0" lvl="4">
              <a:lnSpc>
                <a:spcPct val="105000"/>
              </a:lnSpc>
              <a:spcBef>
                <a:spcPts val="600"/>
              </a:spcBef>
            </a:pPr>
            <a:endParaRPr lang="en-AU" dirty="0"/>
          </a:p>
          <a:p>
            <a:pPr marL="0" lvl="4">
              <a:lnSpc>
                <a:spcPct val="105000"/>
              </a:lnSpc>
              <a:spcBef>
                <a:spcPts val="600"/>
              </a:spcBef>
            </a:pPr>
            <a:endParaRPr lang="en-AU" dirty="0"/>
          </a:p>
          <a:p>
            <a:pPr marL="228600" lvl="4" indent="-228600">
              <a:lnSpc>
                <a:spcPct val="105000"/>
              </a:lnSpc>
              <a:spcBef>
                <a:spcPts val="600"/>
              </a:spcBef>
              <a:buFont typeface="Arial"/>
              <a:buChar char="•"/>
            </a:pPr>
            <a:endParaRPr lang="en-AU" dirty="0"/>
          </a:p>
          <a:p>
            <a:pPr marL="228600" lvl="4" indent="-228600">
              <a:lnSpc>
                <a:spcPct val="105000"/>
              </a:lnSpc>
              <a:spcBef>
                <a:spcPts val="600"/>
              </a:spcBef>
              <a:buFont typeface="Arial"/>
              <a:buChar char="•"/>
            </a:pP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103766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US" dirty="0"/>
          </a:p>
          <a:p>
            <a:r>
              <a:rPr lang="en-US" dirty="0"/>
              <a:t>Get students to describe the changes they see from the beginning, before settlement and at the end of Era 3. </a:t>
            </a:r>
          </a:p>
          <a:p>
            <a:endParaRPr lang="en-US" dirty="0"/>
          </a:p>
          <a:p>
            <a:r>
              <a:rPr lang="en-US" dirty="0"/>
              <a:t>Students should include in their response the following:</a:t>
            </a:r>
          </a:p>
          <a:p>
            <a:pPr marL="171450" indent="-171450">
              <a:buFont typeface="Arial"/>
              <a:buChar char="•"/>
            </a:pPr>
            <a:r>
              <a:rPr lang="en-US" dirty="0"/>
              <a:t>Changes in the environment</a:t>
            </a:r>
          </a:p>
          <a:p>
            <a:pPr marL="628650" lvl="1" indent="-171450">
              <a:buFont typeface="Courier New"/>
              <a:buChar char="o"/>
            </a:pPr>
            <a:r>
              <a:rPr lang="en-US" dirty="0" err="1"/>
              <a:t>colouration</a:t>
            </a:r>
            <a:r>
              <a:rPr lang="en-US" dirty="0"/>
              <a:t> of  the grass</a:t>
            </a:r>
          </a:p>
          <a:p>
            <a:pPr marL="628650" lvl="1" indent="-171450">
              <a:buFont typeface="Courier New"/>
              <a:buChar char="o"/>
            </a:pPr>
            <a:r>
              <a:rPr lang="en-US" dirty="0"/>
              <a:t>tree density and distribution</a:t>
            </a:r>
          </a:p>
          <a:p>
            <a:pPr marL="628650" lvl="1" indent="-171450">
              <a:buFont typeface="Courier New"/>
              <a:buChar char="o"/>
            </a:pPr>
            <a:r>
              <a:rPr lang="en-US" dirty="0"/>
              <a:t>river level and clarity/turbidity</a:t>
            </a:r>
          </a:p>
          <a:p>
            <a:pPr marL="171450" indent="-171450">
              <a:buFont typeface="Arial"/>
              <a:buChar char="•"/>
            </a:pPr>
            <a:r>
              <a:rPr lang="en-US" dirty="0"/>
              <a:t>Storage and Catchment reservoir levels,</a:t>
            </a:r>
          </a:p>
          <a:p>
            <a:pPr marL="171450" indent="-171450">
              <a:buFont typeface="Arial"/>
              <a:buChar char="•"/>
            </a:pPr>
            <a:r>
              <a:rPr lang="en-US" dirty="0"/>
              <a:t>Built environment e.g. buildings present and their impacts on community</a:t>
            </a:r>
          </a:p>
          <a:p>
            <a:pPr marL="171450" indent="-171450">
              <a:buFont typeface="Arial"/>
              <a:buChar char="•"/>
            </a:pPr>
            <a:r>
              <a:rPr lang="en-US" dirty="0"/>
              <a:t>Any alternate water sources</a:t>
            </a:r>
          </a:p>
          <a:p>
            <a:endParaRPr lang="en-US" dirty="0"/>
          </a:p>
          <a:p>
            <a:r>
              <a:rPr lang="en-US" dirty="0"/>
              <a:t>Students could create a table or Venn diagram with two circles and outline the similarities and differences.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alternate method to get students to respond to this task is to get them to complete a See – Think – Wonder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they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it make you wonder?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50818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AU" dirty="0"/>
          </a:p>
          <a:p>
            <a:r>
              <a:rPr lang="en-AU" dirty="0"/>
              <a:t>These questions relate to the decisions and outcomes students made during the Circular Cities Digital Challenge</a:t>
            </a:r>
            <a:endParaRPr lang="en-US" dirty="0"/>
          </a:p>
          <a:p>
            <a:pPr marL="228600" lvl="4" indent="-228600">
              <a:lnSpc>
                <a:spcPct val="105000"/>
              </a:lnSpc>
              <a:spcBef>
                <a:spcPts val="600"/>
              </a:spcBef>
              <a:buFont typeface="Arial,Sans-Serif"/>
              <a:buChar char="•"/>
            </a:pPr>
            <a:r>
              <a:rPr lang="en-AU" dirty="0"/>
              <a:t>Describe the different outcomes you may have achieved if your group had made different decisions and/or consulted and worked more with other groups.</a:t>
            </a:r>
            <a:endParaRPr lang="en-US" dirty="0"/>
          </a:p>
          <a:p>
            <a:pPr marL="228600" lvl="4" indent="-228600">
              <a:lnSpc>
                <a:spcPct val="105000"/>
              </a:lnSpc>
              <a:spcBef>
                <a:spcPts val="600"/>
              </a:spcBef>
              <a:buFont typeface="Arial,Sans-Serif"/>
              <a:buChar char="•"/>
            </a:pPr>
            <a:r>
              <a:rPr lang="en-AU" dirty="0"/>
              <a:t>What metric did your team focus on the most and why?</a:t>
            </a:r>
            <a:endParaRPr lang="en-US" dirty="0"/>
          </a:p>
          <a:p>
            <a:pPr marL="228600" lvl="4" indent="-228600">
              <a:lnSpc>
                <a:spcPct val="105000"/>
              </a:lnSpc>
              <a:spcBef>
                <a:spcPts val="600"/>
              </a:spcBef>
              <a:buFont typeface="Arial,Sans-Serif"/>
              <a:buChar char="•"/>
            </a:pPr>
            <a:r>
              <a:rPr lang="en-AU" dirty="0"/>
              <a:t>Describe how environmentally/ economically/ emotionally sustainable your decisions were.</a:t>
            </a:r>
            <a:endParaRPr lang="en-US" dirty="0"/>
          </a:p>
          <a:p>
            <a:endParaRPr lang="en-US" dirty="0"/>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221105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p>
          <a:p>
            <a:endParaRPr lang="en-US" b="1" dirty="0"/>
          </a:p>
          <a:p>
            <a:r>
              <a:rPr lang="en-US" b="0" dirty="0"/>
              <a:t>If your students completed the worksheet, they could use the information they gathered during the tour. Alternatively, if you didn’t use the worksheet g</a:t>
            </a:r>
            <a:r>
              <a:rPr lang="en-AU" dirty="0"/>
              <a:t>o to the Melbourne Water website and see ‘Western Treatment Plant and sewage treatment’ and/or </a:t>
            </a:r>
            <a:r>
              <a:rPr lang="en-AU" dirty="0">
                <a:latin typeface="Aptos" panose="02110004020202020204"/>
                <a:ea typeface="Calibri"/>
                <a:cs typeface="Calibri"/>
              </a:rPr>
              <a:t>the ‘Western Treatment Plant Virtual Tour’</a:t>
            </a:r>
            <a:r>
              <a:rPr lang="en-AU" dirty="0"/>
              <a:t>. Both these sites include details on sewage treatment and how the process is being made sustainable.</a:t>
            </a:r>
          </a:p>
          <a:p>
            <a:endParaRPr lang="en-AU" dirty="0">
              <a:latin typeface="Aptos" panose="02110004020202020204"/>
              <a:ea typeface="Calibri"/>
              <a:cs typeface="Calibri"/>
            </a:endParaRPr>
          </a:p>
          <a:p>
            <a:r>
              <a:rPr lang="en-AU" dirty="0">
                <a:latin typeface="Aptos" panose="02110004020202020204"/>
                <a:ea typeface="Calibri"/>
                <a:cs typeface="Calibri"/>
              </a:rPr>
              <a:t>Students’ responses should include an outline of recycled water, biogas and biosolids, plus where each is used. For example,  biogas is used on site for electricity and recycled water is used on site and for irrigation.</a:t>
            </a:r>
          </a:p>
          <a:p>
            <a:endParaRPr lang="en-AU" dirty="0">
              <a:latin typeface="Aptos" panose="02110004020202020204"/>
              <a:ea typeface="Calibri"/>
              <a:cs typeface="Calibri"/>
            </a:endParaRPr>
          </a:p>
          <a:p>
            <a:endParaRPr lang="en-AU" dirty="0">
              <a:latin typeface="Aptos" panose="02110004020202020204"/>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408951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notes &amp; ideas</a:t>
            </a:r>
            <a:endParaRPr lang="en-US" dirty="0"/>
          </a:p>
          <a:p>
            <a:endParaRPr lang="en-AU" dirty="0"/>
          </a:p>
          <a:p>
            <a:r>
              <a:rPr lang="en-AU" dirty="0"/>
              <a:t>Get students to draw the following table and complete the final column 'Learnt’. They should write at least 4 pieces of information in each column.</a:t>
            </a:r>
            <a:endParaRPr lang="en-US" dirty="0"/>
          </a:p>
          <a:p>
            <a:pPr marL="0" indent="0">
              <a:buFont typeface="Arial"/>
              <a:buNone/>
            </a:pPr>
            <a:endParaRPr lang="en-AU" baseline="0" dirty="0">
              <a:latin typeface="Aptos"/>
              <a:ea typeface="Calibri"/>
              <a:cs typeface="Calibri"/>
            </a:endParaRPr>
          </a:p>
          <a:p>
            <a:pPr marL="0" indent="0">
              <a:buFont typeface="Arial"/>
              <a:buNone/>
            </a:pPr>
            <a:endParaRPr lang="en-AU" i="1" baseline="0" dirty="0">
              <a:latin typeface="Aptos"/>
              <a:ea typeface="Calibri"/>
              <a:cs typeface="Calibri"/>
            </a:endParaRPr>
          </a:p>
          <a:p>
            <a:pPr marL="0" indent="0">
              <a:buFont typeface="Arial"/>
              <a:buNone/>
            </a:pPr>
            <a:r>
              <a:rPr lang="en-AU" b="1" i="0" baseline="0" dirty="0">
                <a:latin typeface="Aptos"/>
                <a:ea typeface="Calibri"/>
                <a:cs typeface="Calibri"/>
              </a:rPr>
              <a:t>Suggested responses</a:t>
            </a:r>
          </a:p>
          <a:p>
            <a:pPr marL="0" indent="0">
              <a:buFont typeface="Arial"/>
              <a:buNone/>
            </a:pPr>
            <a:r>
              <a:rPr lang="en-AU" b="0" i="0" baseline="0" dirty="0">
                <a:latin typeface="Aptos"/>
                <a:ea typeface="Calibri"/>
                <a:cs typeface="Calibri"/>
              </a:rPr>
              <a:t>Learnt: </a:t>
            </a:r>
          </a:p>
          <a:p>
            <a:pPr marL="171450" indent="-171450">
              <a:buFont typeface="Arial"/>
              <a:buChar char="•"/>
            </a:pPr>
            <a:r>
              <a:rPr lang="en-AU" dirty="0"/>
              <a:t>their perceptions on waste, treatment and the value of sustainable practises.</a:t>
            </a:r>
          </a:p>
          <a:p>
            <a:pPr marL="171450" indent="-171450">
              <a:buFont typeface="Arial"/>
              <a:buChar char="•"/>
            </a:pPr>
            <a:r>
              <a:rPr lang="en-AU" dirty="0"/>
              <a:t>the size and the different </a:t>
            </a:r>
            <a:r>
              <a:rPr lang="en-AU" dirty="0" err="1"/>
              <a:t>landuses</a:t>
            </a:r>
            <a:r>
              <a:rPr lang="en-AU" dirty="0"/>
              <a:t> at the Western Treatment Plant, e.g., farmlands</a:t>
            </a:r>
            <a:endParaRPr lang="en-US" dirty="0"/>
          </a:p>
          <a:p>
            <a:pPr marL="171450" indent="-171450">
              <a:buFont typeface="Arial"/>
              <a:buChar char="•"/>
            </a:pPr>
            <a:r>
              <a:rPr lang="en-AU" dirty="0">
                <a:latin typeface="Aptos"/>
                <a:ea typeface="Calibri"/>
                <a:cs typeface="Calibri"/>
              </a:rPr>
              <a:t>the history of the site and why it was established, discuss the importance of sanitation and the impact of water borne diseases like cholera</a:t>
            </a:r>
          </a:p>
          <a:p>
            <a:pPr marL="171450" indent="-171450">
              <a:buFont typeface="Arial"/>
              <a:buChar char="•"/>
            </a:pPr>
            <a:r>
              <a:rPr lang="en-AU" dirty="0">
                <a:latin typeface="Aptos"/>
                <a:ea typeface="Calibri"/>
                <a:cs typeface="Calibri"/>
              </a:rPr>
              <a:t>the location of the plant in Werribee</a:t>
            </a:r>
          </a:p>
          <a:p>
            <a:pPr marL="171450" indent="-171450">
              <a:buFont typeface="Arial"/>
              <a:buChar char="•"/>
            </a:pPr>
            <a:r>
              <a:rPr lang="en-AU" dirty="0">
                <a:latin typeface="Aptos"/>
                <a:ea typeface="Calibri"/>
                <a:cs typeface="Calibri"/>
              </a:rPr>
              <a:t>ideas and things they could do to protect the sewers e.g., what can and can’t be flushed.</a:t>
            </a:r>
            <a:endParaRPr lang="en-US" dirty="0"/>
          </a:p>
          <a:p>
            <a:endParaRPr lang="en-AU"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11</a:t>
            </a:fld>
            <a:endParaRPr lang="en-AU"/>
          </a:p>
        </p:txBody>
      </p:sp>
    </p:spTree>
    <p:extLst>
      <p:ext uri="{BB962C8B-B14F-4D97-AF65-F5344CB8AC3E}">
        <p14:creationId xmlns:p14="http://schemas.microsoft.com/office/powerpoint/2010/main" val="222245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a:t>Click to add subtitle</a:t>
            </a:r>
            <a:endParaRPr lang="en-GB"/>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a:t>Click to add presentation title</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7D7526D0-B90D-D001-3420-C497C9B06E34}"/>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04AF43-F4D7-4307-AAC6-978BA3428C8A}"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0F0ABB-BB79-4AFB-97FB-A631ED08C459}"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2D710C-B5D9-4CB5-94E6-E2CD1833AE84}"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561842-7DDB-4B93-A9F9-000F48B93157}"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AAF764-000E-408A-BB85-8AEC778B5B62}"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a:t>Key Statement</a:t>
            </a:r>
            <a:endParaRPr lang="en-GB"/>
          </a:p>
        </p:txBody>
      </p:sp>
    </p:spTree>
    <p:extLst>
      <p:ext uri="{BB962C8B-B14F-4D97-AF65-F5344CB8AC3E}">
        <p14:creationId xmlns:p14="http://schemas.microsoft.com/office/powerpoint/2010/main" val="276085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7" name="Picture 6">
            <a:extLst>
              <a:ext uri="{FF2B5EF4-FFF2-40B4-BE49-F238E27FC236}">
                <a16:creationId xmlns:a16="http://schemas.microsoft.com/office/drawing/2014/main" id="{C4DF213B-DDBB-A137-F283-4411D417892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a:t>Thank-you</a:t>
            </a:r>
            <a:endParaRPr lang="en-GB"/>
          </a:p>
        </p:txBody>
      </p:sp>
      <p:pic>
        <p:nvPicPr>
          <p:cNvPr id="8" name="Picture 7" descr="A logo with a circle&#10;&#10;Description automatically generated with medium confidence">
            <a:extLst>
              <a:ext uri="{FF2B5EF4-FFF2-40B4-BE49-F238E27FC236}">
                <a16:creationId xmlns:a16="http://schemas.microsoft.com/office/drawing/2014/main" id="{CF095BEC-4E12-8CE7-9720-3AE2F6E8F988}"/>
              </a:ext>
            </a:extLst>
          </p:cNvPr>
          <p:cNvPicPr>
            <a:picLocks noChangeAspect="1"/>
          </p:cNvPicPr>
          <p:nvPr userDrawn="1"/>
        </p:nvPicPr>
        <p:blipFill>
          <a:blip r:embed="rId3"/>
          <a:stretch>
            <a:fillRect/>
          </a:stretch>
        </p:blipFill>
        <p:spPr>
          <a:xfrm>
            <a:off x="599326" y="5616935"/>
            <a:ext cx="1026273" cy="1063373"/>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48050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230695-3632-487E-8506-209914F05A01}"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74542351-0D01-4C4E-A00D-05516CC6F4F8}" type="datetime1">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add Text or Content.</a:t>
            </a:r>
            <a:br>
              <a:rPr lang="en-US"/>
            </a:br>
            <a:r>
              <a:rPr lang="en-US"/>
              <a:t>To change the type style, select text and press ‘Tab’, or </a:t>
            </a:r>
            <a:r>
              <a:rPr lang="en-GB"/>
              <a:t>click on the ‘Increase/Decrease List Level’ buttons under the Home tab (next to the numbered list button).</a:t>
            </a:r>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E312E6-FA90-4A59-849C-194B2CB6E855}"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5" name="Date Placeholder 4"/>
          <p:cNvSpPr>
            <a:spLocks noGrp="1"/>
          </p:cNvSpPr>
          <p:nvPr>
            <p:ph type="dt" sz="half" idx="10"/>
          </p:nvPr>
        </p:nvSpPr>
        <p:spPr/>
        <p:txBody>
          <a:bodyPr/>
          <a:lstStyle/>
          <a:p>
            <a:fld id="{B2DCA67C-1FDD-4289-A45B-1C24A8752454}"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US"/>
              <a:t>Click to edit Master title style</a:t>
            </a:r>
            <a:endParaRPr lang="en-GB"/>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a:t>This slide can be used for two text boxes, or text and: chart, SmartArt, image or table.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969" y="1981201"/>
            <a:ext cx="540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BBF2D1-A9DE-450B-BD5F-55EFF1E77543}" type="datetime1">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a:t>Section Header</a:t>
            </a:r>
            <a:endParaRPr lang="en-GB"/>
          </a:p>
        </p:txBody>
      </p:sp>
      <p:pic>
        <p:nvPicPr>
          <p:cNvPr id="4" name="Picture 3">
            <a:extLst>
              <a:ext uri="{FF2B5EF4-FFF2-40B4-BE49-F238E27FC236}">
                <a16:creationId xmlns:a16="http://schemas.microsoft.com/office/drawing/2014/main" id="{5C500303-A691-FA7B-B7CB-2C574B735D1B}"/>
              </a:ext>
            </a:extLst>
          </p:cNvPr>
          <p:cNvPicPr>
            <a:picLocks noChangeAspect="1"/>
          </p:cNvPicPr>
          <p:nvPr userDrawn="1"/>
        </p:nvPicPr>
        <p:blipFill>
          <a:blip r:embed="rId3"/>
          <a:srcRect/>
          <a:stretch/>
        </p:blipFill>
        <p:spPr>
          <a:xfrm>
            <a:off x="599326" y="5616935"/>
            <a:ext cx="1026272" cy="1063373"/>
          </a:xfrm>
          <a:prstGeom prst="rect">
            <a:avLst/>
          </a:prstGeom>
        </p:spPr>
      </p:pic>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14/02/2025</a:t>
            </a:fld>
            <a:endParaRPr lang="en-GB"/>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52" r:id="rId3"/>
    <p:sldLayoutId id="2147483650" r:id="rId4"/>
    <p:sldLayoutId id="2147483676" r:id="rId5"/>
    <p:sldLayoutId id="2147483677"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8" r:id="rId19"/>
    <p:sldLayoutId id="2147483679" r:id="rId20"/>
    <p:sldLayoutId id="2147483675" r:id="rId21"/>
    <p:sldLayoutId id="2147483655" r:id="rId22"/>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melbournewater.com.au/education/guided-tours-and-excursions/western-treatment-plant-tours/western-treatment-plant-virtua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45FF23-2352-1457-0C47-4468B06E4BE5}"/>
              </a:ext>
            </a:extLst>
          </p:cNvPr>
          <p:cNvSpPr>
            <a:spLocks noGrp="1"/>
          </p:cNvSpPr>
          <p:nvPr>
            <p:ph type="sldNum" sz="quarter" idx="12"/>
          </p:nvPr>
        </p:nvSpPr>
        <p:spPr/>
        <p:txBody>
          <a:bodyPr/>
          <a:lstStyle/>
          <a:p>
            <a:fld id="{F5AEA0E0-5CC6-4BD0-905C-A0021E419432}" type="slidenum">
              <a:rPr lang="en-GB" smtClean="0"/>
              <a:t>1</a:t>
            </a:fld>
            <a:endParaRPr lang="en-GB"/>
          </a:p>
        </p:txBody>
      </p:sp>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latin typeface="Verdana"/>
                <a:ea typeface="Verdana"/>
              </a:rPr>
              <a:t>2. 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887752"/>
            <a:ext cx="1143978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600" b="1" dirty="0">
                <a:solidFill>
                  <a:schemeClr val="tx2"/>
                </a:solidFill>
                <a:ea typeface="Verdana"/>
                <a:cs typeface="Segoe UI"/>
              </a:rPr>
              <a:t>Post-visit: </a:t>
            </a:r>
            <a:r>
              <a:rPr lang="en-AU" sz="1600" dirty="0">
                <a:solidFill>
                  <a:schemeClr val="tx2"/>
                </a:solidFill>
                <a:ea typeface="Verdana"/>
                <a:cs typeface="Segoe UI"/>
              </a:rPr>
              <a:t>Concluding Lesson</a:t>
            </a:r>
          </a:p>
          <a:p>
            <a:endParaRPr lang="en-US" sz="1600" dirty="0">
              <a:solidFill>
                <a:schemeClr val="tx2"/>
              </a:solidFill>
              <a:ea typeface="Verdana"/>
              <a:cs typeface="Segoe UI"/>
            </a:endParaRPr>
          </a:p>
          <a:p>
            <a:r>
              <a:rPr lang="en-AU" sz="1600" b="1" dirty="0">
                <a:solidFill>
                  <a:schemeClr val="tx2"/>
                </a:solidFill>
                <a:ea typeface="Verdana"/>
                <a:cs typeface="Segoe UI"/>
              </a:rPr>
              <a:t>Length:</a:t>
            </a:r>
            <a:r>
              <a:rPr lang="en-AU" sz="1600" dirty="0">
                <a:solidFill>
                  <a:schemeClr val="tx2"/>
                </a:solidFill>
                <a:ea typeface="Verdana"/>
                <a:cs typeface="Segoe UI"/>
              </a:rPr>
              <a:t> Approximately 60 minutes</a:t>
            </a:r>
            <a:endParaRPr lang="en-US" sz="1600" dirty="0">
              <a:solidFill>
                <a:schemeClr val="tx2"/>
              </a:solidFill>
              <a:ea typeface="Verdana"/>
              <a:cs typeface="Segoe UI"/>
            </a:endParaRPr>
          </a:p>
          <a:p>
            <a:endParaRPr lang="en-AU" sz="1600" dirty="0">
              <a:solidFill>
                <a:schemeClr val="tx2"/>
              </a:solidFill>
              <a:ea typeface="Verdana"/>
              <a:cs typeface="Segoe UI"/>
            </a:endParaRPr>
          </a:p>
          <a:p>
            <a:r>
              <a:rPr lang="en-US" sz="1600" b="1" dirty="0">
                <a:solidFill>
                  <a:schemeClr val="tx2"/>
                </a:solidFill>
                <a:ea typeface="Verdana"/>
                <a:cs typeface="Segoe UI"/>
              </a:rPr>
              <a:t>Description: </a:t>
            </a:r>
            <a:r>
              <a:rPr lang="en-US" sz="1600" dirty="0">
                <a:solidFill>
                  <a:srgbClr val="000000"/>
                </a:solidFill>
                <a:ea typeface="Verdana"/>
                <a:cs typeface="Segoe UI"/>
              </a:rPr>
              <a:t>St</a:t>
            </a:r>
            <a:r>
              <a:rPr lang="en-US" sz="1600" dirty="0">
                <a:solidFill>
                  <a:srgbClr val="1B3751"/>
                </a:solidFill>
                <a:ea typeface="Verdana"/>
                <a:cs typeface="Segoe UI"/>
              </a:rPr>
              <a:t>udents participating in the</a:t>
            </a:r>
            <a:r>
              <a:rPr lang="en-US" sz="1600" i="1" dirty="0">
                <a:solidFill>
                  <a:srgbClr val="1B3751"/>
                </a:solidFill>
                <a:ea typeface="Verdana"/>
                <a:cs typeface="Segoe UI"/>
              </a:rPr>
              <a:t> Future Water Story </a:t>
            </a:r>
            <a:r>
              <a:rPr lang="en-US" sz="1600" dirty="0">
                <a:solidFill>
                  <a:srgbClr val="1B3751"/>
                </a:solidFill>
                <a:ea typeface="Verdana"/>
                <a:cs typeface="Segoe UI"/>
              </a:rPr>
              <a:t>at the Western Treatment Plant, will explore the theme: </a:t>
            </a:r>
            <a:r>
              <a:rPr lang="en-US" sz="1600" b="1" dirty="0">
                <a:solidFill>
                  <a:srgbClr val="1B3751"/>
                </a:solidFill>
                <a:ea typeface="Verdana"/>
                <a:cs typeface="Segoe UI"/>
              </a:rPr>
              <a:t>How do we make the use of water in Melbourne sustainable?</a:t>
            </a:r>
            <a:endParaRPr lang="en-US" sz="1600" dirty="0">
              <a:solidFill>
                <a:srgbClr val="000000"/>
              </a:solidFill>
              <a:ea typeface="Verdana"/>
              <a:cs typeface="Segoe UI"/>
            </a:endParaRPr>
          </a:p>
          <a:p>
            <a:endParaRPr lang="en-US" sz="1600" dirty="0">
              <a:ea typeface="Verdana"/>
              <a:cs typeface="Segoe UI"/>
            </a:endParaRPr>
          </a:p>
          <a:p>
            <a:r>
              <a:rPr lang="en-US" sz="1600" dirty="0">
                <a:solidFill>
                  <a:schemeClr val="tx2"/>
                </a:solidFill>
                <a:ea typeface="Verdana"/>
                <a:cs typeface="Segoe UI"/>
              </a:rPr>
              <a:t>This lesson is aimed at bringing all the different ideas and concepts students have learnt while participating in the Future Water Story;  and getting them to communicate their and ideas on how to use water sustainably.</a:t>
            </a:r>
          </a:p>
          <a:p>
            <a:endParaRPr lang="en-US" sz="1600" b="1" dirty="0">
              <a:solidFill>
                <a:schemeClr val="tx2"/>
              </a:solidFill>
              <a:ea typeface="Verdana"/>
              <a:cs typeface="Segoe UI"/>
            </a:endParaRPr>
          </a:p>
          <a:p>
            <a:r>
              <a:rPr lang="en-US" sz="1600" b="1" dirty="0">
                <a:solidFill>
                  <a:schemeClr val="tx2"/>
                </a:solidFill>
                <a:ea typeface="Verdana"/>
                <a:cs typeface="Segoe UI"/>
              </a:rPr>
              <a:t>Overview:</a:t>
            </a:r>
            <a:endParaRPr lang="en-US" sz="1600" dirty="0">
              <a:solidFill>
                <a:schemeClr val="tx2"/>
              </a:solidFill>
            </a:endParaRPr>
          </a:p>
          <a:p>
            <a:pPr marL="285750" indent="-285750">
              <a:buFont typeface="Arial,Sans-Serif"/>
              <a:buChar char="•"/>
            </a:pPr>
            <a:r>
              <a:rPr lang="en-AU" sz="1600" dirty="0">
                <a:solidFill>
                  <a:schemeClr val="tx2"/>
                </a:solidFill>
                <a:cs typeface="Arial"/>
              </a:rPr>
              <a:t>Students reflect on what they have learnt about water scarcity and sustainability</a:t>
            </a:r>
            <a:endParaRPr lang="en-US" sz="1600" dirty="0">
              <a:solidFill>
                <a:schemeClr val="tx2"/>
              </a:solidFill>
              <a:cs typeface="Arial"/>
            </a:endParaRPr>
          </a:p>
          <a:p>
            <a:pPr marL="285750" indent="-285750">
              <a:buFont typeface="Arial,Sans-Serif"/>
              <a:buChar char="•"/>
            </a:pPr>
            <a:r>
              <a:rPr lang="en-AU" sz="1600" dirty="0">
                <a:solidFill>
                  <a:schemeClr val="tx2"/>
                </a:solidFill>
                <a:cs typeface="Arial"/>
              </a:rPr>
              <a:t>Students reflect on the decisions they made during the Circular Cities Digital Challenge</a:t>
            </a:r>
            <a:endParaRPr lang="en-US" sz="1600" dirty="0">
              <a:solidFill>
                <a:schemeClr val="tx2"/>
              </a:solidFill>
              <a:cs typeface="Arial"/>
            </a:endParaRPr>
          </a:p>
          <a:p>
            <a:pPr marL="285750" indent="-285750">
              <a:buFont typeface="Arial,Sans-Serif"/>
              <a:buChar char="•"/>
            </a:pPr>
            <a:r>
              <a:rPr lang="en-US" sz="1600" dirty="0">
                <a:solidFill>
                  <a:schemeClr val="tx2"/>
                </a:solidFill>
                <a:cs typeface="Arial"/>
              </a:rPr>
              <a:t>Students outline the different alternate water sources</a:t>
            </a:r>
          </a:p>
          <a:p>
            <a:pPr marL="285750" indent="-285750">
              <a:buFont typeface="Arial,Sans-Serif"/>
              <a:buChar char="•"/>
            </a:pPr>
            <a:r>
              <a:rPr lang="en-AU" sz="1600" dirty="0">
                <a:solidFill>
                  <a:schemeClr val="tx2"/>
                </a:solidFill>
                <a:cs typeface="Arial"/>
              </a:rPr>
              <a:t>Students communicate their learning and ideas about how to use water more sustainably</a:t>
            </a:r>
            <a:endParaRPr lang="en-US" sz="1600" dirty="0">
              <a:solidFill>
                <a:schemeClr val="tx2"/>
              </a:solidFill>
              <a:cs typeface="Arial"/>
            </a:endParaRPr>
          </a:p>
          <a:p>
            <a:pPr marL="285750" indent="-285750">
              <a:buFont typeface="Arial,Sans-Serif"/>
              <a:buChar char="•"/>
            </a:pPr>
            <a:endParaRPr lang="en-AU" sz="1600" dirty="0">
              <a:solidFill>
                <a:schemeClr val="tx2"/>
              </a:solidFill>
              <a:cs typeface="Arial"/>
            </a:endParaRPr>
          </a:p>
          <a:p>
            <a:endParaRPr lang="en-US" sz="1600" dirty="0">
              <a:solidFill>
                <a:schemeClr val="tx2"/>
              </a:solidFill>
              <a:ea typeface="Verdana"/>
              <a:cs typeface="Calibri"/>
            </a:endParaRPr>
          </a:p>
          <a:p>
            <a:r>
              <a:rPr lang="en-US" sz="1600" dirty="0">
                <a:solidFill>
                  <a:schemeClr val="tx2"/>
                </a:solidFill>
                <a:ea typeface="Verdana"/>
                <a:cs typeface="Calibri"/>
              </a:rPr>
              <a:t>***See </a:t>
            </a:r>
            <a:r>
              <a:rPr lang="en-US" sz="1600" b="1" dirty="0">
                <a:solidFill>
                  <a:schemeClr val="tx2"/>
                </a:solidFill>
                <a:ea typeface="Verdana"/>
                <a:cs typeface="Calibri"/>
              </a:rPr>
              <a:t>Notes</a:t>
            </a:r>
            <a:r>
              <a:rPr lang="en-US" sz="1600" dirty="0">
                <a:solidFill>
                  <a:schemeClr val="tx2"/>
                </a:solidFill>
                <a:ea typeface="Verdana"/>
                <a:cs typeface="Calibri"/>
              </a:rPr>
              <a:t> on each slide for more teaching ideas***</a:t>
            </a: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A548-2020-404E-2860-159EF79FE964}"/>
              </a:ext>
            </a:extLst>
          </p:cNvPr>
          <p:cNvSpPr>
            <a:spLocks noGrp="1"/>
          </p:cNvSpPr>
          <p:nvPr>
            <p:ph type="title"/>
          </p:nvPr>
        </p:nvSpPr>
        <p:spPr/>
        <p:txBody>
          <a:bodyPr anchor="ctr">
            <a:normAutofit/>
          </a:bodyPr>
          <a:lstStyle/>
          <a:p>
            <a:r>
              <a:rPr lang="en-AU" dirty="0"/>
              <a:t>2.5: Systems and innovation tour</a:t>
            </a:r>
          </a:p>
        </p:txBody>
      </p:sp>
      <p:sp>
        <p:nvSpPr>
          <p:cNvPr id="3" name="Content Placeholder 2">
            <a:extLst>
              <a:ext uri="{FF2B5EF4-FFF2-40B4-BE49-F238E27FC236}">
                <a16:creationId xmlns:a16="http://schemas.microsoft.com/office/drawing/2014/main" id="{6E31D043-6768-4599-5A4B-5BC57F3439BA}"/>
              </a:ext>
            </a:extLst>
          </p:cNvPr>
          <p:cNvSpPr>
            <a:spLocks noGrp="1"/>
          </p:cNvSpPr>
          <p:nvPr>
            <p:ph sz="half" idx="1"/>
          </p:nvPr>
        </p:nvSpPr>
        <p:spPr>
          <a:xfrm>
            <a:off x="602030" y="1981201"/>
            <a:ext cx="3712796" cy="3960000"/>
          </a:xfrm>
        </p:spPr>
        <p:txBody>
          <a:bodyPr vert="horz" lIns="0" tIns="0" rIns="0" bIns="0" rtlCol="0" anchor="t">
            <a:normAutofit/>
          </a:bodyPr>
          <a:lstStyle/>
          <a:p>
            <a:pPr marL="457200" lvl="8" indent="-457200">
              <a:buFont typeface="+mj-lt"/>
              <a:buAutoNum type="arabicPeriod"/>
            </a:pPr>
            <a:r>
              <a:rPr lang="en-AU" sz="2400" dirty="0"/>
              <a:t>Outline the  sewage treatment process at the Western Treatment Plant.</a:t>
            </a:r>
          </a:p>
          <a:p>
            <a:pPr marL="457200" lvl="8" indent="-457200">
              <a:buFont typeface="+mj-lt"/>
              <a:buAutoNum type="arabicPeriod"/>
            </a:pPr>
            <a:r>
              <a:rPr lang="en-AU" sz="2400" dirty="0"/>
              <a:t>Explain how this process is being made sustainable</a:t>
            </a:r>
          </a:p>
          <a:p>
            <a:pPr marL="457200" lvl="8" indent="-457200">
              <a:buFont typeface="+mj-lt"/>
              <a:buAutoNum type="arabicPeriod"/>
            </a:pPr>
            <a:r>
              <a:rPr lang="en-AU" sz="2400" dirty="0"/>
              <a:t>Outline the products that are created from sewage treatment and how they are used.</a:t>
            </a:r>
          </a:p>
          <a:p>
            <a:pPr marL="0" lvl="8" indent="0">
              <a:buNone/>
            </a:pPr>
            <a:endParaRPr lang="en-US" sz="2400" dirty="0"/>
          </a:p>
          <a:p>
            <a:pPr marL="0" lvl="8" indent="0">
              <a:buNone/>
            </a:pPr>
            <a:endParaRPr lang="en-AU" sz="2300" dirty="0">
              <a:solidFill>
                <a:schemeClr val="accent2"/>
              </a:solidFill>
            </a:endParaRPr>
          </a:p>
          <a:p>
            <a:pPr marL="215900" lvl="2" indent="-215900"/>
            <a:endParaRPr lang="en-US" sz="2300" dirty="0">
              <a:solidFill>
                <a:schemeClr val="accent2"/>
              </a:solidFill>
            </a:endParaRPr>
          </a:p>
        </p:txBody>
      </p:sp>
      <p:sp>
        <p:nvSpPr>
          <p:cNvPr id="4" name="Slide Number Placeholder 3">
            <a:extLst>
              <a:ext uri="{FF2B5EF4-FFF2-40B4-BE49-F238E27FC236}">
                <a16:creationId xmlns:a16="http://schemas.microsoft.com/office/drawing/2014/main" id="{864DDA28-44E6-8EE9-DF00-4AA39947BFA7}"/>
              </a:ext>
            </a:extLst>
          </p:cNvPr>
          <p:cNvSpPr>
            <a:spLocks noGrp="1"/>
          </p:cNvSpPr>
          <p:nvPr>
            <p:ph type="sldNum" sz="quarter" idx="12"/>
          </p:nvPr>
        </p:nvSpPr>
        <p:spPr/>
        <p:txBody>
          <a:bodyPr anchor="t">
            <a:normAutofit/>
          </a:bodyPr>
          <a:lstStyle/>
          <a:p>
            <a:pPr>
              <a:spcAft>
                <a:spcPts val="600"/>
              </a:spcAft>
            </a:pPr>
            <a:fld id="{F5AEA0E0-5CC6-4BD0-905C-A0021E419432}" type="slidenum">
              <a:rPr lang="en-GB" smtClean="0"/>
              <a:pPr>
                <a:spcAft>
                  <a:spcPts val="600"/>
                </a:spcAft>
              </a:pPr>
              <a:t>10</a:t>
            </a:fld>
            <a:endParaRPr lang="en-GB"/>
          </a:p>
        </p:txBody>
      </p:sp>
      <p:pic>
        <p:nvPicPr>
          <p:cNvPr id="7" name="Picture Placeholder 6" descr="A sign next to a canal&#10;&#10;Description automatically generated">
            <a:extLst>
              <a:ext uri="{FF2B5EF4-FFF2-40B4-BE49-F238E27FC236}">
                <a16:creationId xmlns:a16="http://schemas.microsoft.com/office/drawing/2014/main" id="{89BD983E-649D-A670-509E-F8FFBBFB18D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245" b="3245"/>
          <a:stretch>
            <a:fillRect/>
          </a:stretch>
        </p:blipFill>
        <p:spPr>
          <a:xfrm>
            <a:off x="4629150" y="1887538"/>
            <a:ext cx="6988175" cy="4356100"/>
          </a:xfrm>
        </p:spPr>
      </p:pic>
    </p:spTree>
    <p:extLst>
      <p:ext uri="{BB962C8B-B14F-4D97-AF65-F5344CB8AC3E}">
        <p14:creationId xmlns:p14="http://schemas.microsoft.com/office/powerpoint/2010/main" val="77667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D2A4-10D4-21FF-38AC-FA81DE9F7A41}"/>
              </a:ext>
            </a:extLst>
          </p:cNvPr>
          <p:cNvSpPr>
            <a:spLocks noGrp="1"/>
          </p:cNvSpPr>
          <p:nvPr>
            <p:ph type="title"/>
          </p:nvPr>
        </p:nvSpPr>
        <p:spPr/>
        <p:txBody>
          <a:bodyPr/>
          <a:lstStyle/>
          <a:p>
            <a:r>
              <a:rPr lang="en-AU" dirty="0">
                <a:ea typeface="+mj-lt"/>
                <a:cs typeface="+mj-lt"/>
              </a:rPr>
              <a:t>2.6: ‘Know’, ‘Find out’ and ‘Learnt’</a:t>
            </a:r>
            <a:endParaRPr lang="en-US" dirty="0"/>
          </a:p>
        </p:txBody>
      </p:sp>
      <p:sp>
        <p:nvSpPr>
          <p:cNvPr id="4" name="Slide Number Placeholder 3">
            <a:extLst>
              <a:ext uri="{FF2B5EF4-FFF2-40B4-BE49-F238E27FC236}">
                <a16:creationId xmlns:a16="http://schemas.microsoft.com/office/drawing/2014/main" id="{9C852AEE-EE73-B4B1-074D-6DA3EB81159A}"/>
              </a:ext>
            </a:extLst>
          </p:cNvPr>
          <p:cNvSpPr>
            <a:spLocks noGrp="1"/>
          </p:cNvSpPr>
          <p:nvPr>
            <p:ph type="sldNum" sz="quarter" idx="12"/>
          </p:nvPr>
        </p:nvSpPr>
        <p:spPr/>
        <p:txBody>
          <a:bodyPr/>
          <a:lstStyle/>
          <a:p>
            <a:fld id="{F5AEA0E0-5CC6-4BD0-905C-A0021E419432}" type="slidenum">
              <a:rPr lang="en-GB" smtClean="0"/>
              <a:t>11</a:t>
            </a:fld>
            <a:endParaRPr lang="en-GB"/>
          </a:p>
        </p:txBody>
      </p:sp>
      <p:graphicFrame>
        <p:nvGraphicFramePr>
          <p:cNvPr id="3" name="Content Placeholder 5">
            <a:extLst>
              <a:ext uri="{FF2B5EF4-FFF2-40B4-BE49-F238E27FC236}">
                <a16:creationId xmlns:a16="http://schemas.microsoft.com/office/drawing/2014/main" id="{371B7604-D21D-40DD-941F-EE26C27A1AAF}"/>
              </a:ext>
            </a:extLst>
          </p:cNvPr>
          <p:cNvGraphicFramePr>
            <a:graphicFrameLocks/>
          </p:cNvGraphicFramePr>
          <p:nvPr>
            <p:extLst>
              <p:ext uri="{D42A27DB-BD31-4B8C-83A1-F6EECF244321}">
                <p14:modId xmlns:p14="http://schemas.microsoft.com/office/powerpoint/2010/main" val="923354882"/>
              </p:ext>
            </p:extLst>
          </p:nvPr>
        </p:nvGraphicFramePr>
        <p:xfrm>
          <a:off x="609231" y="2228850"/>
          <a:ext cx="10980738" cy="4254384"/>
        </p:xfrm>
        <a:graphic>
          <a:graphicData uri="http://schemas.openxmlformats.org/drawingml/2006/table">
            <a:tbl>
              <a:tblPr firstRow="1" bandRow="1">
                <a:tableStyleId>{0817EA92-75D0-4044-A80A-286907CE0DDB}</a:tableStyleId>
              </a:tblPr>
              <a:tblGrid>
                <a:gridCol w="3660246">
                  <a:extLst>
                    <a:ext uri="{9D8B030D-6E8A-4147-A177-3AD203B41FA5}">
                      <a16:colId xmlns:a16="http://schemas.microsoft.com/office/drawing/2014/main" val="2874514260"/>
                    </a:ext>
                  </a:extLst>
                </a:gridCol>
                <a:gridCol w="3660246">
                  <a:extLst>
                    <a:ext uri="{9D8B030D-6E8A-4147-A177-3AD203B41FA5}">
                      <a16:colId xmlns:a16="http://schemas.microsoft.com/office/drawing/2014/main" val="3159055788"/>
                    </a:ext>
                  </a:extLst>
                </a:gridCol>
                <a:gridCol w="3660246">
                  <a:extLst>
                    <a:ext uri="{9D8B030D-6E8A-4147-A177-3AD203B41FA5}">
                      <a16:colId xmlns:a16="http://schemas.microsoft.com/office/drawing/2014/main" val="3717106593"/>
                    </a:ext>
                  </a:extLst>
                </a:gridCol>
              </a:tblGrid>
              <a:tr h="962544">
                <a:tc>
                  <a:txBody>
                    <a:bodyPr/>
                    <a:lstStyle/>
                    <a:p>
                      <a:pPr algn="ctr"/>
                      <a:r>
                        <a:rPr lang="en-AU" sz="2000" dirty="0"/>
                        <a:t>WHAT DO I ALREADY </a:t>
                      </a:r>
                    </a:p>
                    <a:p>
                      <a:pPr algn="ctr"/>
                      <a:r>
                        <a:rPr lang="en-AU" sz="2000" dirty="0"/>
                        <a:t>KNOW?</a:t>
                      </a:r>
                    </a:p>
                  </a:txBody>
                  <a:tcPr/>
                </a:tc>
                <a:tc>
                  <a:txBody>
                    <a:bodyPr/>
                    <a:lstStyle/>
                    <a:p>
                      <a:pPr algn="ctr"/>
                      <a:r>
                        <a:rPr lang="en-AU" sz="2000" dirty="0"/>
                        <a:t>WHAT TO I WANT TO</a:t>
                      </a:r>
                    </a:p>
                    <a:p>
                      <a:pPr algn="ctr"/>
                      <a:r>
                        <a:rPr lang="en-AU" sz="2000" dirty="0"/>
                        <a:t>FIND OUT?</a:t>
                      </a:r>
                    </a:p>
                  </a:txBody>
                  <a:tcPr/>
                </a:tc>
                <a:tc>
                  <a:txBody>
                    <a:bodyPr/>
                    <a:lstStyle/>
                    <a:p>
                      <a:pPr algn="ctr"/>
                      <a:r>
                        <a:rPr lang="en-AU" sz="2000" dirty="0"/>
                        <a:t>WHAT HAVE I</a:t>
                      </a:r>
                    </a:p>
                    <a:p>
                      <a:pPr algn="ctr"/>
                      <a:r>
                        <a:rPr lang="en-AU" sz="2000" dirty="0"/>
                        <a:t>LEARNT?</a:t>
                      </a:r>
                    </a:p>
                  </a:txBody>
                  <a:tcPr/>
                </a:tc>
                <a:extLst>
                  <a:ext uri="{0D108BD9-81ED-4DB2-BD59-A6C34878D82A}">
                    <a16:rowId xmlns:a16="http://schemas.microsoft.com/office/drawing/2014/main" val="2564775333"/>
                  </a:ext>
                </a:extLst>
              </a:tr>
              <a:tr h="0">
                <a:tc>
                  <a: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074599073"/>
                  </a:ext>
                </a:extLst>
              </a:tr>
            </a:tbl>
          </a:graphicData>
        </a:graphic>
      </p:graphicFrame>
    </p:spTree>
    <p:extLst>
      <p:ext uri="{BB962C8B-B14F-4D97-AF65-F5344CB8AC3E}">
        <p14:creationId xmlns:p14="http://schemas.microsoft.com/office/powerpoint/2010/main" val="100377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68D52C-E1A5-8097-5DF2-30741055B896}"/>
              </a:ext>
            </a:extLst>
          </p:cNvPr>
          <p:cNvSpPr>
            <a:spLocks noGrp="1"/>
          </p:cNvSpPr>
          <p:nvPr>
            <p:ph type="title"/>
          </p:nvPr>
        </p:nvSpPr>
        <p:spPr/>
        <p:txBody>
          <a:bodyPr/>
          <a:lstStyle/>
          <a:p>
            <a:r>
              <a:rPr lang="en-AU" dirty="0"/>
              <a:t>Concluding and communicating</a:t>
            </a:r>
          </a:p>
        </p:txBody>
      </p:sp>
      <p:sp>
        <p:nvSpPr>
          <p:cNvPr id="4" name="Slide Number Placeholder 3">
            <a:extLst>
              <a:ext uri="{FF2B5EF4-FFF2-40B4-BE49-F238E27FC236}">
                <a16:creationId xmlns:a16="http://schemas.microsoft.com/office/drawing/2014/main" id="{974283E9-5544-2C3F-E03E-031EB51CCAAF}"/>
              </a:ext>
            </a:extLst>
          </p:cNvPr>
          <p:cNvSpPr>
            <a:spLocks noGrp="1"/>
          </p:cNvSpPr>
          <p:nvPr>
            <p:ph type="sldNum" sz="quarter" idx="4294967295"/>
          </p:nvPr>
        </p:nvSpPr>
        <p:spPr>
          <a:xfrm>
            <a:off x="11760200" y="274638"/>
            <a:ext cx="431800" cy="900112"/>
          </a:xfrm>
        </p:spPr>
        <p:txBody>
          <a:bodyPr/>
          <a:lstStyle/>
          <a:p>
            <a:fld id="{F5AEA0E0-5CC6-4BD0-905C-A0021E419432}" type="slidenum">
              <a:rPr lang="en-GB" smtClean="0"/>
              <a:t>12</a:t>
            </a:fld>
            <a:endParaRPr lang="en-GB"/>
          </a:p>
        </p:txBody>
      </p:sp>
    </p:spTree>
    <p:extLst>
      <p:ext uri="{BB962C8B-B14F-4D97-AF65-F5344CB8AC3E}">
        <p14:creationId xmlns:p14="http://schemas.microsoft.com/office/powerpoint/2010/main" val="362804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17DB3-5E24-277C-6044-F07A03404F20}"/>
              </a:ext>
            </a:extLst>
          </p:cNvPr>
          <p:cNvSpPr>
            <a:spLocks noGrp="1"/>
          </p:cNvSpPr>
          <p:nvPr>
            <p:ph type="title"/>
          </p:nvPr>
        </p:nvSpPr>
        <p:spPr>
          <a:xfrm>
            <a:off x="602031" y="274868"/>
            <a:ext cx="10440000" cy="900000"/>
          </a:xfrm>
        </p:spPr>
        <p:txBody>
          <a:bodyPr anchor="ctr">
            <a:normAutofit/>
          </a:bodyPr>
          <a:lstStyle/>
          <a:p>
            <a:r>
              <a:rPr lang="en-US" dirty="0"/>
              <a:t>2.7: Conclusion</a:t>
            </a:r>
          </a:p>
        </p:txBody>
      </p:sp>
      <p:sp>
        <p:nvSpPr>
          <p:cNvPr id="3" name="Content Placeholder 2">
            <a:extLst>
              <a:ext uri="{FF2B5EF4-FFF2-40B4-BE49-F238E27FC236}">
                <a16:creationId xmlns:a16="http://schemas.microsoft.com/office/drawing/2014/main" id="{3822AA4C-6461-B608-10B1-8678597FB6EF}"/>
              </a:ext>
            </a:extLst>
          </p:cNvPr>
          <p:cNvSpPr>
            <a:spLocks noGrp="1"/>
          </p:cNvSpPr>
          <p:nvPr>
            <p:ph sz="half" idx="1"/>
          </p:nvPr>
        </p:nvSpPr>
        <p:spPr>
          <a:xfrm>
            <a:off x="602028" y="1981201"/>
            <a:ext cx="6141671" cy="3960000"/>
          </a:xfrm>
        </p:spPr>
        <p:txBody>
          <a:bodyPr vert="horz" lIns="0" tIns="0" rIns="0" bIns="0" rtlCol="0" anchor="t">
            <a:normAutofit lnSpcReduction="10000"/>
          </a:bodyPr>
          <a:lstStyle/>
          <a:p>
            <a:pPr>
              <a:lnSpc>
                <a:spcPct val="95000"/>
              </a:lnSpc>
            </a:pPr>
            <a:r>
              <a:rPr lang="en-AU" sz="2000" b="1" dirty="0">
                <a:solidFill>
                  <a:schemeClr val="tx2"/>
                </a:solidFill>
                <a:latin typeface="+mn-lt"/>
              </a:rPr>
              <a:t>How to we make the use of water in Australia sustainable</a:t>
            </a:r>
          </a:p>
          <a:p>
            <a:pPr>
              <a:lnSpc>
                <a:spcPct val="95000"/>
              </a:lnSpc>
            </a:pPr>
            <a:r>
              <a:rPr lang="en-AU" sz="2000" dirty="0">
                <a:solidFill>
                  <a:schemeClr val="tx2"/>
                </a:solidFill>
                <a:latin typeface="+mn-lt"/>
              </a:rPr>
              <a:t>Overcoming water scarcity involves both reducing demand for water and increasing the supply of water.</a:t>
            </a:r>
            <a:endParaRPr lang="en-US" sz="2000" dirty="0">
              <a:solidFill>
                <a:schemeClr val="tx2"/>
              </a:solidFill>
              <a:latin typeface="+mn-lt"/>
            </a:endParaRPr>
          </a:p>
          <a:p>
            <a:pPr>
              <a:lnSpc>
                <a:spcPct val="95000"/>
              </a:lnSpc>
            </a:pPr>
            <a:endParaRPr lang="en-AU" sz="2000" dirty="0">
              <a:solidFill>
                <a:schemeClr val="tx2"/>
              </a:solidFill>
              <a:latin typeface="+mn-lt"/>
            </a:endParaRPr>
          </a:p>
          <a:p>
            <a:pPr>
              <a:lnSpc>
                <a:spcPct val="95000"/>
              </a:lnSpc>
            </a:pPr>
            <a:r>
              <a:rPr lang="en-AU" sz="2000" dirty="0">
                <a:solidFill>
                  <a:schemeClr val="tx2"/>
                </a:solidFill>
                <a:latin typeface="+mn-lt"/>
              </a:rPr>
              <a:t>Communicate:</a:t>
            </a:r>
          </a:p>
          <a:p>
            <a:pPr marL="457200" indent="-457200">
              <a:lnSpc>
                <a:spcPct val="95000"/>
              </a:lnSpc>
              <a:buAutoNum type="arabicPeriod"/>
            </a:pPr>
            <a:r>
              <a:rPr lang="en-AU" sz="2000" dirty="0">
                <a:solidFill>
                  <a:schemeClr val="tx2"/>
                </a:solidFill>
                <a:latin typeface="+mn-lt"/>
              </a:rPr>
              <a:t>List and write a short explanation </a:t>
            </a:r>
            <a:r>
              <a:rPr lang="en-AU" sz="2000">
                <a:solidFill>
                  <a:schemeClr val="tx2"/>
                </a:solidFill>
                <a:latin typeface="+mn-lt"/>
              </a:rPr>
              <a:t>outlining the different </a:t>
            </a:r>
            <a:r>
              <a:rPr lang="en-AU" sz="2000" dirty="0">
                <a:solidFill>
                  <a:schemeClr val="tx2"/>
                </a:solidFill>
                <a:latin typeface="+mn-lt"/>
              </a:rPr>
              <a:t>types of alternate water sources.</a:t>
            </a:r>
          </a:p>
          <a:p>
            <a:pPr marL="457200" indent="-457200">
              <a:lnSpc>
                <a:spcPct val="95000"/>
              </a:lnSpc>
              <a:buAutoNum type="arabicPeriod"/>
            </a:pPr>
            <a:r>
              <a:rPr lang="en-AU" sz="2000" dirty="0">
                <a:solidFill>
                  <a:schemeClr val="tx2"/>
                </a:solidFill>
                <a:latin typeface="+mn-lt"/>
              </a:rPr>
              <a:t>What actions can you do to reduce your water consumption?</a:t>
            </a:r>
          </a:p>
          <a:p>
            <a:pPr marL="457200" indent="-457200">
              <a:lnSpc>
                <a:spcPct val="95000"/>
              </a:lnSpc>
              <a:buAutoNum type="arabicPeriod"/>
            </a:pPr>
            <a:r>
              <a:rPr lang="en-AU" sz="2000" dirty="0">
                <a:solidFill>
                  <a:schemeClr val="tx2"/>
                </a:solidFill>
                <a:latin typeface="+mn-lt"/>
              </a:rPr>
              <a:t>How could you expand this message about reducing water use, at school, at home and in the wider community?</a:t>
            </a:r>
          </a:p>
        </p:txBody>
      </p:sp>
      <p:pic>
        <p:nvPicPr>
          <p:cNvPr id="7" name="Picture 6" descr="IM000362">
            <a:extLst>
              <a:ext uri="{FF2B5EF4-FFF2-40B4-BE49-F238E27FC236}">
                <a16:creationId xmlns:a16="http://schemas.microsoft.com/office/drawing/2014/main" id="{F05BB0BB-EE9F-8E52-36EC-5418FA50230C}"/>
              </a:ext>
            </a:extLst>
          </p:cNvPr>
          <p:cNvPicPr>
            <a:picLocks noChangeAspect="1"/>
          </p:cNvPicPr>
          <p:nvPr/>
        </p:nvPicPr>
        <p:blipFill>
          <a:blip r:embed="rId3"/>
          <a:stretch>
            <a:fillRect/>
          </a:stretch>
        </p:blipFill>
        <p:spPr>
          <a:xfrm>
            <a:off x="7568319" y="1981201"/>
            <a:ext cx="2643300" cy="3960000"/>
          </a:xfrm>
          <a:prstGeom prst="rect">
            <a:avLst/>
          </a:prstGeom>
          <a:noFill/>
        </p:spPr>
      </p:pic>
      <p:sp>
        <p:nvSpPr>
          <p:cNvPr id="4" name="Slide Number Placeholder 3">
            <a:extLst>
              <a:ext uri="{FF2B5EF4-FFF2-40B4-BE49-F238E27FC236}">
                <a16:creationId xmlns:a16="http://schemas.microsoft.com/office/drawing/2014/main" id="{28A0FA89-FFFC-8ABA-B895-83082451FE48}"/>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13</a:t>
            </a:fld>
            <a:endParaRPr lang="en-GB"/>
          </a:p>
        </p:txBody>
      </p:sp>
    </p:spTree>
    <p:extLst>
      <p:ext uri="{BB962C8B-B14F-4D97-AF65-F5344CB8AC3E}">
        <p14:creationId xmlns:p14="http://schemas.microsoft.com/office/powerpoint/2010/main" val="126691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A548-2020-404E-2860-159EF79FE964}"/>
              </a:ext>
            </a:extLst>
          </p:cNvPr>
          <p:cNvSpPr>
            <a:spLocks noGrp="1"/>
          </p:cNvSpPr>
          <p:nvPr>
            <p:ph type="title"/>
          </p:nvPr>
        </p:nvSpPr>
        <p:spPr>
          <a:xfrm>
            <a:off x="602031" y="274868"/>
            <a:ext cx="10440000" cy="900000"/>
          </a:xfrm>
        </p:spPr>
        <p:txBody>
          <a:bodyPr anchor="ctr">
            <a:normAutofit/>
          </a:bodyPr>
          <a:lstStyle/>
          <a:p>
            <a:r>
              <a:rPr lang="en-AU" dirty="0"/>
              <a:t>2.8: Reflection</a:t>
            </a:r>
          </a:p>
        </p:txBody>
      </p:sp>
      <p:sp>
        <p:nvSpPr>
          <p:cNvPr id="3" name="Content Placeholder 2">
            <a:extLst>
              <a:ext uri="{FF2B5EF4-FFF2-40B4-BE49-F238E27FC236}">
                <a16:creationId xmlns:a16="http://schemas.microsoft.com/office/drawing/2014/main" id="{6E31D043-6768-4599-5A4B-5BC57F3439BA}"/>
              </a:ext>
            </a:extLst>
          </p:cNvPr>
          <p:cNvSpPr>
            <a:spLocks noGrp="1"/>
          </p:cNvSpPr>
          <p:nvPr>
            <p:ph sz="half" idx="1"/>
          </p:nvPr>
        </p:nvSpPr>
        <p:spPr>
          <a:xfrm>
            <a:off x="602029" y="1981201"/>
            <a:ext cx="5400000" cy="3960000"/>
          </a:xfrm>
        </p:spPr>
        <p:txBody>
          <a:bodyPr vert="horz" lIns="0" tIns="0" rIns="0" bIns="0" rtlCol="0" anchor="t">
            <a:normAutofit/>
          </a:bodyPr>
          <a:lstStyle/>
          <a:p>
            <a:r>
              <a:rPr lang="en-AU" sz="2400" dirty="0">
                <a:solidFill>
                  <a:schemeClr val="tx2"/>
                </a:solidFill>
                <a:latin typeface="+mn-lt"/>
              </a:rPr>
              <a:t>Complete an individual reflection about the Western Treatment Plant using the following sentence stems:</a:t>
            </a:r>
            <a:endParaRPr lang="en-US" sz="2400" dirty="0">
              <a:solidFill>
                <a:schemeClr val="tx2"/>
              </a:solidFill>
              <a:latin typeface="+mn-lt"/>
            </a:endParaRPr>
          </a:p>
          <a:p>
            <a:pPr marL="215900" lvl="2" indent="-215900"/>
            <a:r>
              <a:rPr lang="en-AU" sz="2400" dirty="0"/>
              <a:t>I used to think…</a:t>
            </a:r>
            <a:endParaRPr lang="en-US" sz="2400" dirty="0"/>
          </a:p>
          <a:p>
            <a:pPr marL="215900" lvl="2" indent="-215900"/>
            <a:r>
              <a:rPr lang="en-AU" sz="2400" dirty="0"/>
              <a:t>Now, I think…</a:t>
            </a:r>
            <a:endParaRPr lang="en-US" sz="2400" dirty="0"/>
          </a:p>
          <a:p>
            <a:pPr marL="215900" lvl="2" indent="-215900"/>
            <a:r>
              <a:rPr lang="en-AU" sz="2400" dirty="0"/>
              <a:t>In the future, I will…</a:t>
            </a:r>
            <a:endParaRPr lang="en-US" sz="2400" dirty="0"/>
          </a:p>
          <a:p>
            <a:pPr marL="215900" lvl="8" indent="-215900"/>
            <a:endParaRPr lang="en-GB" sz="2300" dirty="0">
              <a:solidFill>
                <a:schemeClr val="accent2"/>
              </a:solidFill>
            </a:endParaRPr>
          </a:p>
          <a:p>
            <a:r>
              <a:rPr lang="en-AU" dirty="0"/>
              <a:t>  </a:t>
            </a:r>
          </a:p>
          <a:p>
            <a:pPr marL="215900" lvl="2" indent="-215900"/>
            <a:endParaRPr lang="en-US" sz="2300" dirty="0">
              <a:solidFill>
                <a:schemeClr val="accent2"/>
              </a:solidFill>
            </a:endParaRPr>
          </a:p>
        </p:txBody>
      </p:sp>
      <p:sp>
        <p:nvSpPr>
          <p:cNvPr id="4" name="Slide Number Placeholder 3">
            <a:extLst>
              <a:ext uri="{FF2B5EF4-FFF2-40B4-BE49-F238E27FC236}">
                <a16:creationId xmlns:a16="http://schemas.microsoft.com/office/drawing/2014/main" id="{864DDA28-44E6-8EE9-DF00-4AA39947BFA7}"/>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14</a:t>
            </a:fld>
            <a:endParaRPr lang="en-GB"/>
          </a:p>
        </p:txBody>
      </p:sp>
      <p:pic>
        <p:nvPicPr>
          <p:cNvPr id="2" name="Picture 1" descr="IM006652">
            <a:extLst>
              <a:ext uri="{FF2B5EF4-FFF2-40B4-BE49-F238E27FC236}">
                <a16:creationId xmlns:a16="http://schemas.microsoft.com/office/drawing/2014/main" id="{D68D8194-5931-71DB-C681-34F4D4A98009}"/>
              </a:ext>
            </a:extLst>
          </p:cNvPr>
          <p:cNvPicPr>
            <a:picLocks noChangeAspect="1"/>
          </p:cNvPicPr>
          <p:nvPr/>
        </p:nvPicPr>
        <p:blipFill>
          <a:blip r:embed="rId3"/>
          <a:srcRect l="6379" r="10875" b="2"/>
          <a:stretch/>
        </p:blipFill>
        <p:spPr>
          <a:xfrm>
            <a:off x="6216762" y="1888067"/>
            <a:ext cx="5400000" cy="4356000"/>
          </a:xfrm>
          <a:prstGeom prst="roundRect">
            <a:avLst>
              <a:gd name="adj" fmla="val 3353"/>
            </a:avLst>
          </a:prstGeom>
          <a:noFill/>
        </p:spPr>
      </p:pic>
    </p:spTree>
    <p:extLst>
      <p:ext uri="{BB962C8B-B14F-4D97-AF65-F5344CB8AC3E}">
        <p14:creationId xmlns:p14="http://schemas.microsoft.com/office/powerpoint/2010/main" val="247292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678292" y="811496"/>
            <a:ext cx="10440000" cy="1620000"/>
          </a:xfrm>
        </p:spPr>
        <p:txBody>
          <a:bodyPr/>
          <a:lstStyle/>
          <a:p>
            <a:r>
              <a:rPr lang="en-AU" dirty="0"/>
              <a:t>Curriculum links</a:t>
            </a:r>
          </a:p>
        </p:txBody>
      </p:sp>
      <p:sp>
        <p:nvSpPr>
          <p:cNvPr id="3" name="Title 1">
            <a:extLst>
              <a:ext uri="{FF2B5EF4-FFF2-40B4-BE49-F238E27FC236}">
                <a16:creationId xmlns:a16="http://schemas.microsoft.com/office/drawing/2014/main" id="{9973BC78-EE19-7192-7B10-8C14A1EAEDDB}"/>
              </a:ext>
            </a:extLst>
          </p:cNvPr>
          <p:cNvSpPr txBox="1">
            <a:spLocks/>
          </p:cNvSpPr>
          <p:nvPr/>
        </p:nvSpPr>
        <p:spPr>
          <a:xfrm>
            <a:off x="764789" y="2578427"/>
            <a:ext cx="11048269" cy="1425162"/>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4800" kern="1200">
                <a:solidFill>
                  <a:schemeClr val="bg1"/>
                </a:solidFill>
                <a:latin typeface="VAG Rounded Next Medium" panose="020F0602020203020204" pitchFamily="34" charset="0"/>
                <a:ea typeface="+mj-ea"/>
                <a:cs typeface="+mj-cs"/>
              </a:defRPr>
            </a:lvl1pPr>
          </a:lstStyle>
          <a:p>
            <a:pPr algn="l" fontAlgn="base"/>
            <a:r>
              <a:rPr lang="en-US" sz="2000" dirty="0">
                <a:latin typeface="VAG Rounded Next Medium"/>
              </a:rPr>
              <a:t>Geography: </a:t>
            </a:r>
            <a:r>
              <a:rPr lang="en-AU" sz="2000" dirty="0">
                <a:latin typeface="VAG Rounded Next Medium"/>
              </a:rPr>
              <a:t>VC2HG8K01, VC2HG8K03, VC2HG8K04, VC2HG8K06, VC2HG8S04, VC2HG8S06, VC2HG8S07	</a:t>
            </a:r>
          </a:p>
          <a:p>
            <a:pPr algn="l" fontAlgn="base"/>
            <a:r>
              <a:rPr lang="en-US" sz="2000" dirty="0">
                <a:latin typeface="VAG Rounded Next Medium"/>
              </a:rPr>
              <a:t>Science: </a:t>
            </a:r>
            <a:r>
              <a:rPr lang="en-AU" sz="2000" dirty="0">
                <a:latin typeface="VAG Rounded Next Medium"/>
              </a:rPr>
              <a:t>VC2S8U09</a:t>
            </a:r>
          </a:p>
          <a:p>
            <a:pPr algn="l" fontAlgn="base"/>
            <a:r>
              <a:rPr lang="en-AU" sz="2000" dirty="0">
                <a:latin typeface="VAG Rounded Next Medium"/>
              </a:rPr>
              <a:t>Critical and Creative Thinking: VC2CC8R01, VC2CC8R04	</a:t>
            </a:r>
          </a:p>
        </p:txBody>
      </p:sp>
    </p:spTree>
    <p:extLst>
      <p:ext uri="{BB962C8B-B14F-4D97-AF65-F5344CB8AC3E}">
        <p14:creationId xmlns:p14="http://schemas.microsoft.com/office/powerpoint/2010/main" val="390916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quarter" idx="14"/>
            <p:extLst>
              <p:ext uri="{D42A27DB-BD31-4B8C-83A1-F6EECF244321}">
                <p14:modId xmlns:p14="http://schemas.microsoft.com/office/powerpoint/2010/main" val="3747585106"/>
              </p:ext>
            </p:extLst>
          </p:nvPr>
        </p:nvGraphicFramePr>
        <p:xfrm>
          <a:off x="602031" y="2128699"/>
          <a:ext cx="11281847" cy="4554030"/>
        </p:xfrm>
        <a:graphic>
          <a:graphicData uri="http://schemas.openxmlformats.org/drawingml/2006/table">
            <a:tbl>
              <a:tblPr firstRow="1" bandRow="1">
                <a:tableStyleId>{0817EA92-75D0-4044-A80A-286907CE0DDB}</a:tableStyleId>
              </a:tblPr>
              <a:tblGrid>
                <a:gridCol w="1946461">
                  <a:extLst>
                    <a:ext uri="{9D8B030D-6E8A-4147-A177-3AD203B41FA5}">
                      <a16:colId xmlns:a16="http://schemas.microsoft.com/office/drawing/2014/main" val="1161235133"/>
                    </a:ext>
                  </a:extLst>
                </a:gridCol>
                <a:gridCol w="8197703">
                  <a:extLst>
                    <a:ext uri="{9D8B030D-6E8A-4147-A177-3AD203B41FA5}">
                      <a16:colId xmlns:a16="http://schemas.microsoft.com/office/drawing/2014/main" val="3498606688"/>
                    </a:ext>
                  </a:extLst>
                </a:gridCol>
                <a:gridCol w="1137683">
                  <a:extLst>
                    <a:ext uri="{9D8B030D-6E8A-4147-A177-3AD203B41FA5}">
                      <a16:colId xmlns:a16="http://schemas.microsoft.com/office/drawing/2014/main" val="2981507158"/>
                    </a:ext>
                  </a:extLst>
                </a:gridCol>
              </a:tblGrid>
              <a:tr h="370840">
                <a:tc>
                  <a:txBody>
                    <a:bodyPr/>
                    <a:lstStyle/>
                    <a:p>
                      <a:r>
                        <a:rPr lang="en-US" sz="1400" dirty="0">
                          <a:latin typeface="+mn-lt"/>
                        </a:rPr>
                        <a:t>Slide</a:t>
                      </a:r>
                    </a:p>
                  </a:txBody>
                  <a:tcPr/>
                </a:tc>
                <a:tc>
                  <a:txBody>
                    <a:bodyPr/>
                    <a:lstStyle/>
                    <a:p>
                      <a:r>
                        <a:rPr lang="en-US" sz="1400" dirty="0">
                          <a:latin typeface="+mn-lt"/>
                        </a:rPr>
                        <a:t>Description </a:t>
                      </a:r>
                    </a:p>
                  </a:txBody>
                  <a:tcPr/>
                </a:tc>
                <a:tc>
                  <a:txBody>
                    <a:bodyPr/>
                    <a:lstStyle/>
                    <a:p>
                      <a:r>
                        <a:rPr lang="en-US" sz="1400" dirty="0">
                          <a:latin typeface="+mn-lt"/>
                        </a:rPr>
                        <a:t>Time</a:t>
                      </a:r>
                    </a:p>
                  </a:txBody>
                  <a:tcPr/>
                </a:tc>
                <a:extLst>
                  <a:ext uri="{0D108BD9-81ED-4DB2-BD59-A6C34878D82A}">
                    <a16:rowId xmlns:a16="http://schemas.microsoft.com/office/drawing/2014/main" val="1796131606"/>
                  </a:ext>
                </a:extLst>
              </a:tr>
              <a:tr h="353785">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2.1: Recap</a:t>
                      </a:r>
                    </a:p>
                  </a:txBody>
                  <a:tcPr/>
                </a:tc>
                <a:tc>
                  <a:txBody>
                    <a:bodyPr/>
                    <a:lstStyle/>
                    <a:p>
                      <a:pPr marL="0" marR="0" lvl="0" indent="0" algn="l">
                        <a:lnSpc>
                          <a:spcPct val="100000"/>
                        </a:lnSpc>
                        <a:spcBef>
                          <a:spcPts val="0"/>
                        </a:spcBef>
                        <a:spcAft>
                          <a:spcPts val="0"/>
                        </a:spcAft>
                        <a:buNone/>
                      </a:pPr>
                      <a:r>
                        <a:rPr lang="en-AU" sz="1400" b="0" i="0" u="none" strike="noStrike" noProof="0" dirty="0">
                          <a:solidFill>
                            <a:schemeClr val="tx2"/>
                          </a:solidFill>
                          <a:latin typeface="+mn-lt"/>
                        </a:rPr>
                        <a:t>Refer to the main th</a:t>
                      </a:r>
                      <a:r>
                        <a:rPr lang="en-AU" sz="1400" b="0" i="0" u="none" strike="noStrike" kern="1200" noProof="0" dirty="0">
                          <a:solidFill>
                            <a:schemeClr val="tx2"/>
                          </a:solidFill>
                          <a:latin typeface="+mn-lt"/>
                          <a:ea typeface="+mn-ea"/>
                          <a:cs typeface="+mn-cs"/>
                        </a:rPr>
                        <a:t>eme '</a:t>
                      </a:r>
                      <a:r>
                        <a:rPr lang="en-US" sz="1400" b="0" i="0" u="none" strike="noStrike" kern="1200" noProof="0" dirty="0">
                          <a:solidFill>
                            <a:schemeClr val="tx2"/>
                          </a:solidFill>
                          <a:latin typeface="+mn-lt"/>
                          <a:ea typeface="+mn-ea"/>
                          <a:cs typeface="+mn-cs"/>
                        </a:rPr>
                        <a:t>How do we make the use of water in Melbourne sustainable?'</a:t>
                      </a:r>
                      <a:endParaRPr lang="en-AU" sz="1400" b="0" i="0" u="none" strike="noStrike" kern="1200" noProof="0" dirty="0">
                        <a:solidFill>
                          <a:schemeClr val="tx2"/>
                        </a:solidFill>
                        <a:latin typeface="+mn-lt"/>
                        <a:ea typeface="+mn-ea"/>
                        <a:cs typeface="+mn-cs"/>
                      </a:endParaRPr>
                    </a:p>
                  </a:txBody>
                  <a:tcPr/>
                </a:tc>
                <a:tc>
                  <a:txBody>
                    <a:bodyPr/>
                    <a:lstStyle/>
                    <a:p>
                      <a:pPr lvl="0">
                        <a:buNone/>
                      </a:pPr>
                      <a:r>
                        <a:rPr lang="en-US" sz="1400" b="0" i="0" u="none" strike="noStrike" noProof="0" dirty="0">
                          <a:solidFill>
                            <a:srgbClr val="1B3751"/>
                          </a:solidFill>
                          <a:latin typeface="+mn-lt"/>
                        </a:rPr>
                        <a:t>5 mins</a:t>
                      </a:r>
                    </a:p>
                  </a:txBody>
                  <a:tcPr/>
                </a:tc>
                <a:extLst>
                  <a:ext uri="{0D108BD9-81ED-4DB2-BD59-A6C34878D82A}">
                    <a16:rowId xmlns:a16="http://schemas.microsoft.com/office/drawing/2014/main" val="3890127812"/>
                  </a:ext>
                </a:extLst>
              </a:tr>
              <a:tr h="312964">
                <a:tc gridSpan="3">
                  <a:txBody>
                    <a:bodyPr/>
                    <a:lstStyle/>
                    <a:p>
                      <a:pPr lvl="0">
                        <a:buNone/>
                      </a:pPr>
                      <a:r>
                        <a:rPr lang="en-US" sz="1400" dirty="0">
                          <a:solidFill>
                            <a:schemeClr val="tx2"/>
                          </a:solidFill>
                          <a:latin typeface="+mn-lt"/>
                        </a:rPr>
                        <a:t>Section: Key knowledge</a:t>
                      </a:r>
                    </a:p>
                  </a:txBody>
                  <a:tcPr/>
                </a:tc>
                <a:tc hMerge="1">
                  <a:txBody>
                    <a:bodyPr/>
                    <a:lstStyle/>
                    <a:p>
                      <a:pPr marL="0" marR="0" lvl="0" indent="0" algn="l">
                        <a:lnSpc>
                          <a:spcPct val="100000"/>
                        </a:lnSpc>
                        <a:spcBef>
                          <a:spcPts val="0"/>
                        </a:spcBef>
                        <a:spcAft>
                          <a:spcPts val="0"/>
                        </a:spcAft>
                        <a:buNone/>
                      </a:pPr>
                      <a:endParaRPr lang="en-US" sz="1400" dirty="0">
                        <a:solidFill>
                          <a:schemeClr val="tx2"/>
                        </a:solidFill>
                        <a:latin typeface="+mn-lt"/>
                      </a:endParaRPr>
                    </a:p>
                  </a:txBody>
                  <a:tcPr/>
                </a:tc>
                <a:tc hMerge="1">
                  <a:txBody>
                    <a:bodyPr/>
                    <a:lstStyle/>
                    <a:p>
                      <a:pPr lvl="0">
                        <a:buNone/>
                      </a:pPr>
                      <a:endParaRPr lang="en-US" sz="1400" dirty="0">
                        <a:latin typeface="+mn-lt"/>
                      </a:endParaRPr>
                    </a:p>
                  </a:txBody>
                  <a:tcPr/>
                </a:tc>
                <a:extLst>
                  <a:ext uri="{0D108BD9-81ED-4DB2-BD59-A6C34878D82A}">
                    <a16:rowId xmlns:a16="http://schemas.microsoft.com/office/drawing/2014/main" val="2579381822"/>
                  </a:ext>
                </a:extLst>
              </a:tr>
              <a:tr h="312964">
                <a:tc>
                  <a:txBody>
                    <a:bodyPr/>
                    <a:lstStyle/>
                    <a:p>
                      <a:pPr lvl="0">
                        <a:buNone/>
                      </a:pPr>
                      <a:r>
                        <a:rPr lang="en-US" sz="1400" dirty="0">
                          <a:solidFill>
                            <a:schemeClr val="tx2"/>
                          </a:solidFill>
                          <a:latin typeface="+mn-lt"/>
                        </a:rPr>
                        <a:t>2.2: Sustainability</a:t>
                      </a:r>
                    </a:p>
                  </a:txBody>
                  <a:tcPr/>
                </a:tc>
                <a:tc>
                  <a:txBody>
                    <a:bodyPr/>
                    <a:lstStyle/>
                    <a:p>
                      <a:pPr marL="0" marR="0" lvl="0" indent="0" algn="l">
                        <a:lnSpc>
                          <a:spcPct val="100000"/>
                        </a:lnSpc>
                        <a:spcBef>
                          <a:spcPts val="0"/>
                        </a:spcBef>
                        <a:spcAft>
                          <a:spcPts val="0"/>
                        </a:spcAft>
                        <a:buNone/>
                      </a:pPr>
                      <a:r>
                        <a:rPr lang="en-AU" sz="1400" b="0" i="0" u="none" strike="noStrike" noProof="0" dirty="0">
                          <a:solidFill>
                            <a:schemeClr val="tx2"/>
                          </a:solidFill>
                          <a:latin typeface="+mn-lt"/>
                        </a:rPr>
                        <a:t>Get students to respond to questions about sustainability and water management.</a:t>
                      </a:r>
                      <a:endParaRPr lang="en-US" sz="1400" dirty="0">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7 minutes</a:t>
                      </a:r>
                      <a:endParaRPr lang="en-US" sz="1400" dirty="0">
                        <a:latin typeface="+mn-lt"/>
                      </a:endParaRPr>
                    </a:p>
                  </a:txBody>
                  <a:tcPr/>
                </a:tc>
                <a:extLst>
                  <a:ext uri="{0D108BD9-81ED-4DB2-BD59-A6C34878D82A}">
                    <a16:rowId xmlns:a16="http://schemas.microsoft.com/office/drawing/2014/main" val="1181641573"/>
                  </a:ext>
                </a:extLst>
              </a:tr>
              <a:tr h="312964">
                <a:tc>
                  <a:txBody>
                    <a:bodyPr/>
                    <a:lstStyle/>
                    <a:p>
                      <a:pPr lvl="0">
                        <a:buNone/>
                      </a:pPr>
                      <a:r>
                        <a:rPr lang="en-US" sz="1400" dirty="0">
                          <a:solidFill>
                            <a:schemeClr val="tx2"/>
                          </a:solidFill>
                          <a:latin typeface="+mn-lt"/>
                        </a:rPr>
                        <a:t>2.3: Change over time</a:t>
                      </a:r>
                    </a:p>
                  </a:txBody>
                  <a:tcPr/>
                </a:tc>
                <a:tc>
                  <a:txBody>
                    <a:bodyPr/>
                    <a:lstStyle/>
                    <a:p>
                      <a:pPr marL="0" lvl="0" indent="0" algn="l">
                        <a:lnSpc>
                          <a:spcPct val="100000"/>
                        </a:lnSpc>
                        <a:spcBef>
                          <a:spcPts val="0"/>
                        </a:spcBef>
                        <a:spcAft>
                          <a:spcPts val="0"/>
                        </a:spcAft>
                        <a:buNone/>
                      </a:pPr>
                      <a:r>
                        <a:rPr lang="en-AU" sz="1400" b="0" i="0" u="none" strike="noStrike" noProof="0" dirty="0">
                          <a:solidFill>
                            <a:schemeClr val="tx2"/>
                          </a:solidFill>
                          <a:latin typeface="+mn-lt"/>
                        </a:rPr>
                        <a:t>Ask students to discuss what they see in each scenario.</a:t>
                      </a:r>
                      <a:endParaRPr lang="en-US" sz="1400" dirty="0">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7 minutes</a:t>
                      </a:r>
                      <a:endParaRPr lang="en-US" sz="1400" dirty="0">
                        <a:latin typeface="+mn-lt"/>
                      </a:endParaRPr>
                    </a:p>
                  </a:txBody>
                  <a:tcPr/>
                </a:tc>
                <a:extLst>
                  <a:ext uri="{0D108BD9-81ED-4DB2-BD59-A6C34878D82A}">
                    <a16:rowId xmlns:a16="http://schemas.microsoft.com/office/drawing/2014/main" val="766932228"/>
                  </a:ext>
                </a:extLst>
              </a:tr>
              <a:tr h="312964">
                <a:tc>
                  <a:txBody>
                    <a:bodyPr/>
                    <a:lstStyle/>
                    <a:p>
                      <a:pPr lvl="0">
                        <a:buNone/>
                      </a:pPr>
                      <a:r>
                        <a:rPr lang="en-US" sz="1400" dirty="0">
                          <a:solidFill>
                            <a:schemeClr val="tx2"/>
                          </a:solidFill>
                          <a:latin typeface="+mn-lt"/>
                        </a:rPr>
                        <a:t>2.4: Circular Cities Digital Challenge</a:t>
                      </a:r>
                    </a:p>
                  </a:txBody>
                  <a:tcPr/>
                </a:tc>
                <a:tc>
                  <a:txBody>
                    <a:bodyPr/>
                    <a:lstStyle/>
                    <a:p>
                      <a:pPr marL="0" lvl="0" indent="0" algn="l">
                        <a:lnSpc>
                          <a:spcPct val="100000"/>
                        </a:lnSpc>
                        <a:spcBef>
                          <a:spcPts val="0"/>
                        </a:spcBef>
                        <a:spcAft>
                          <a:spcPts val="0"/>
                        </a:spcAft>
                        <a:buNone/>
                      </a:pPr>
                      <a:r>
                        <a:rPr lang="en-US" sz="1400" dirty="0">
                          <a:solidFill>
                            <a:schemeClr val="tx2"/>
                          </a:solidFill>
                          <a:latin typeface="+mn-lt"/>
                        </a:rPr>
                        <a:t>Get students to reflect on the decisions they made during the challenge and would they have made different decisions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a:solidFill>
                            <a:srgbClr val="1B3751"/>
                          </a:solidFill>
                          <a:latin typeface="+mn-lt"/>
                        </a:rPr>
                        <a:t>7 minutes</a:t>
                      </a:r>
                      <a:endParaRPr lang="en-US" sz="1400" dirty="0">
                        <a:latin typeface="+mn-lt"/>
                      </a:endParaRPr>
                    </a:p>
                    <a:p>
                      <a:pPr lvl="0">
                        <a:buNone/>
                      </a:pPr>
                      <a:endParaRPr lang="en-US" sz="1400" dirty="0">
                        <a:latin typeface="+mn-lt"/>
                      </a:endParaRPr>
                    </a:p>
                  </a:txBody>
                  <a:tcPr/>
                </a:tc>
                <a:extLst>
                  <a:ext uri="{0D108BD9-81ED-4DB2-BD59-A6C34878D82A}">
                    <a16:rowId xmlns:a16="http://schemas.microsoft.com/office/drawing/2014/main" val="3982461942"/>
                  </a:ext>
                </a:extLst>
              </a:tr>
              <a:tr h="370840">
                <a:tc>
                  <a:txBody>
                    <a:bodyPr/>
                    <a:lstStyle/>
                    <a:p>
                      <a:pPr marL="0" marR="0" lvl="0" indent="0" algn="l">
                        <a:lnSpc>
                          <a:spcPct val="100000"/>
                        </a:lnSpc>
                        <a:spcBef>
                          <a:spcPts val="0"/>
                        </a:spcBef>
                        <a:spcAft>
                          <a:spcPts val="0"/>
                        </a:spcAft>
                        <a:buNone/>
                      </a:pPr>
                      <a:r>
                        <a:rPr lang="en-AU" sz="1400" b="0" i="0" u="none" strike="noStrike" noProof="0" dirty="0">
                          <a:solidFill>
                            <a:schemeClr val="tx2"/>
                          </a:solidFill>
                          <a:latin typeface="+mn-lt"/>
                        </a:rPr>
                        <a:t>2.5: Systems and Innovation tour</a:t>
                      </a:r>
                      <a:endParaRPr lang="en-US" sz="1400" dirty="0">
                        <a:solidFill>
                          <a:schemeClr val="tx2"/>
                        </a:solidFill>
                        <a:latin typeface="+mn-lt"/>
                      </a:endParaRPr>
                    </a:p>
                  </a:txBody>
                  <a:tcPr/>
                </a:tc>
                <a:tc>
                  <a:txBody>
                    <a:bodyPr/>
                    <a:lstStyle/>
                    <a:p>
                      <a:pPr marL="0" marR="0" lvl="0" indent="0" algn="l">
                        <a:lnSpc>
                          <a:spcPct val="100000"/>
                        </a:lnSpc>
                        <a:spcBef>
                          <a:spcPts val="0"/>
                        </a:spcBef>
                        <a:spcAft>
                          <a:spcPts val="0"/>
                        </a:spcAft>
                        <a:buNone/>
                      </a:pPr>
                      <a:r>
                        <a:rPr lang="en-US" sz="1400" b="0" i="0" u="none" strike="noStrike" noProof="0" dirty="0">
                          <a:solidFill>
                            <a:schemeClr val="tx2"/>
                          </a:solidFill>
                          <a:latin typeface="+mn-lt"/>
                        </a:rPr>
                        <a:t>Students explain the information they gained on the sewage treatment on the tour.</a:t>
                      </a:r>
                    </a:p>
                  </a:txBody>
                  <a:tcPr/>
                </a:tc>
                <a:tc>
                  <a:txBody>
                    <a:bodyPr/>
                    <a:lstStyle/>
                    <a:p>
                      <a:pPr lvl="0">
                        <a:buNone/>
                      </a:pPr>
                      <a:r>
                        <a:rPr lang="en-US" sz="1400" b="0" i="0" u="none" strike="noStrike" noProof="0" dirty="0">
                          <a:solidFill>
                            <a:srgbClr val="1B3751"/>
                          </a:solidFill>
                          <a:latin typeface="+mn-lt"/>
                        </a:rPr>
                        <a:t>7 minutes</a:t>
                      </a:r>
                      <a:endParaRPr lang="en-US" sz="1400" dirty="0">
                        <a:latin typeface="+mn-lt"/>
                      </a:endParaRPr>
                    </a:p>
                  </a:txBody>
                  <a:tcPr/>
                </a:tc>
                <a:extLst>
                  <a:ext uri="{0D108BD9-81ED-4DB2-BD59-A6C34878D82A}">
                    <a16:rowId xmlns:a16="http://schemas.microsoft.com/office/drawing/2014/main" val="5284003"/>
                  </a:ext>
                </a:extLst>
              </a:tr>
              <a:tr h="370839">
                <a:tc>
                  <a:txBody>
                    <a:bodyPr/>
                    <a:lstStyle/>
                    <a:p>
                      <a:pPr lvl="0">
                        <a:buNone/>
                      </a:pPr>
                      <a:r>
                        <a:rPr lang="en-US" sz="1400" dirty="0">
                          <a:solidFill>
                            <a:schemeClr val="tx2"/>
                          </a:solidFill>
                          <a:latin typeface="+mn-lt"/>
                        </a:rPr>
                        <a:t>2.6: KFL Chart</a:t>
                      </a:r>
                    </a:p>
                  </a:txBody>
                  <a:tcPr/>
                </a:tc>
                <a:tc>
                  <a:txBody>
                    <a:bodyPr/>
                    <a:lstStyle/>
                    <a:p>
                      <a:pPr lvl="0">
                        <a:buNone/>
                      </a:pPr>
                      <a:r>
                        <a:rPr lang="en-US" sz="1400" b="0" i="0" u="none" strike="noStrike" noProof="0" dirty="0">
                          <a:solidFill>
                            <a:schemeClr val="tx2"/>
                          </a:solidFill>
                          <a:latin typeface="+mn-lt"/>
                        </a:rPr>
                        <a:t>Ask students to reflect on what they now know about the Western Treatment Plant.</a:t>
                      </a:r>
                      <a:endParaRPr lang="en-US" sz="1400" dirty="0">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5 minutes</a:t>
                      </a:r>
                    </a:p>
                  </a:txBody>
                  <a:tcPr/>
                </a:tc>
                <a:extLst>
                  <a:ext uri="{0D108BD9-81ED-4DB2-BD59-A6C34878D82A}">
                    <a16:rowId xmlns:a16="http://schemas.microsoft.com/office/drawing/2014/main" val="3561663798"/>
                  </a:ext>
                </a:extLst>
              </a:tr>
              <a:tr h="370838">
                <a:tc gridSpan="3">
                  <a:txBody>
                    <a:bodyPr/>
                    <a:lstStyle/>
                    <a:p>
                      <a:pPr lvl="0">
                        <a:buNone/>
                      </a:pPr>
                      <a:r>
                        <a:rPr lang="en-US" sz="1400" dirty="0">
                          <a:solidFill>
                            <a:schemeClr val="tx2"/>
                          </a:solidFill>
                          <a:latin typeface="+mn-lt"/>
                        </a:rPr>
                        <a:t>Section: Concluding and communicating </a:t>
                      </a:r>
                    </a:p>
                  </a:txBody>
                  <a:tcPr/>
                </a:tc>
                <a:tc hMerge="1">
                  <a:txBody>
                    <a:bodyPr/>
                    <a:lstStyle/>
                    <a:p>
                      <a:pPr lvl="0">
                        <a:buNone/>
                      </a:pPr>
                      <a:endParaRPr lang="en-US" sz="1400" b="0" i="0" u="none" strike="noStrike" noProof="0" dirty="0" err="1">
                        <a:solidFill>
                          <a:schemeClr val="tx2"/>
                        </a:solidFill>
                        <a:latin typeface="+mn-lt"/>
                      </a:endParaRPr>
                    </a:p>
                  </a:txBody>
                  <a:tcPr/>
                </a:tc>
                <a:tc hMerge="1">
                  <a:txBody>
                    <a:bodyPr/>
                    <a:lstStyle/>
                    <a:p>
                      <a:pPr lvl="0">
                        <a:buNone/>
                      </a:pPr>
                      <a:endParaRPr lang="en-US" sz="1400" b="0" i="0" u="none" strike="noStrike" noProof="0" dirty="0">
                        <a:solidFill>
                          <a:srgbClr val="1B3751"/>
                        </a:solidFill>
                        <a:latin typeface="+mn-lt"/>
                      </a:endParaRPr>
                    </a:p>
                  </a:txBody>
                  <a:tcPr/>
                </a:tc>
                <a:extLst>
                  <a:ext uri="{0D108BD9-81ED-4DB2-BD59-A6C34878D82A}">
                    <a16:rowId xmlns:a16="http://schemas.microsoft.com/office/drawing/2014/main" val="2427595052"/>
                  </a:ext>
                </a:extLst>
              </a:tr>
              <a:tr h="370838">
                <a:tc>
                  <a:txBody>
                    <a:bodyPr/>
                    <a:lstStyle/>
                    <a:p>
                      <a:pPr lvl="0">
                        <a:buNone/>
                      </a:pPr>
                      <a:r>
                        <a:rPr lang="en-US" sz="1400" dirty="0">
                          <a:solidFill>
                            <a:schemeClr val="tx2"/>
                          </a:solidFill>
                          <a:latin typeface="+mn-lt"/>
                        </a:rPr>
                        <a:t>2.7: Conclusion</a:t>
                      </a:r>
                    </a:p>
                  </a:txBody>
                  <a:tcPr/>
                </a:tc>
                <a:tc>
                  <a:txBody>
                    <a:bodyPr/>
                    <a:lstStyle/>
                    <a:p>
                      <a:pPr lvl="0">
                        <a:buNone/>
                      </a:pPr>
                      <a:r>
                        <a:rPr lang="en-US" sz="1400" b="0" i="0" u="none" strike="noStrike" noProof="0" dirty="0">
                          <a:solidFill>
                            <a:schemeClr val="tx2"/>
                          </a:solidFill>
                          <a:latin typeface="+mn-lt"/>
                        </a:rPr>
                        <a:t>Explain and communicate understanding</a:t>
                      </a:r>
                      <a:endParaRPr lang="en-US" sz="1400" b="0" i="0" u="none" strike="noStrike" noProof="0" dirty="0" err="1">
                        <a:solidFill>
                          <a:schemeClr val="tx2"/>
                        </a:solidFill>
                        <a:latin typeface="+mn-lt"/>
                      </a:endParaRPr>
                    </a:p>
                  </a:txBody>
                  <a:tcPr/>
                </a:tc>
                <a:tc>
                  <a:txBody>
                    <a:bodyPr/>
                    <a:lstStyle/>
                    <a:p>
                      <a:pPr lvl="0">
                        <a:buNone/>
                      </a:pPr>
                      <a:r>
                        <a:rPr lang="en-US" sz="1400" b="0" i="0" u="none" strike="noStrike" noProof="0" dirty="0">
                          <a:solidFill>
                            <a:srgbClr val="1B3751"/>
                          </a:solidFill>
                          <a:latin typeface="+mn-lt"/>
                        </a:rPr>
                        <a:t>5 minutes</a:t>
                      </a:r>
                    </a:p>
                  </a:txBody>
                  <a:tcPr/>
                </a:tc>
                <a:extLst>
                  <a:ext uri="{0D108BD9-81ED-4DB2-BD59-A6C34878D82A}">
                    <a16:rowId xmlns:a16="http://schemas.microsoft.com/office/drawing/2014/main" val="1004737265"/>
                  </a:ext>
                </a:extLst>
              </a:tr>
              <a:tr h="370838">
                <a:tc>
                  <a:txBody>
                    <a:bodyPr/>
                    <a:lstStyle/>
                    <a:p>
                      <a:pPr lvl="0">
                        <a:buNone/>
                      </a:pPr>
                      <a:r>
                        <a:rPr lang="en-US" sz="1400" dirty="0">
                          <a:solidFill>
                            <a:schemeClr val="tx2"/>
                          </a:solidFill>
                          <a:latin typeface="+mn-lt"/>
                        </a:rPr>
                        <a:t>2.8: Reflection</a:t>
                      </a:r>
                    </a:p>
                  </a:txBody>
                  <a:tcPr/>
                </a:tc>
                <a:tc>
                  <a:txBody>
                    <a:bodyPr/>
                    <a:lstStyle/>
                    <a:p>
                      <a:pPr lvl="0">
                        <a:buNone/>
                      </a:pPr>
                      <a:r>
                        <a:rPr lang="en-US" sz="1400" b="0" i="0" u="none" strike="noStrike" kern="1200" noProof="0" dirty="0">
                          <a:solidFill>
                            <a:schemeClr val="tx2"/>
                          </a:solidFill>
                          <a:latin typeface="+mn-lt"/>
                          <a:ea typeface="+mn-ea"/>
                          <a:cs typeface="+mn-cs"/>
                        </a:rPr>
                        <a:t>Students complete an individual reflection about their own learning</a:t>
                      </a:r>
                    </a:p>
                  </a:txBody>
                  <a:tcPr/>
                </a:tc>
                <a:tc>
                  <a:txBody>
                    <a:bodyPr/>
                    <a:lstStyle/>
                    <a:p>
                      <a:pPr lvl="0">
                        <a:buNone/>
                      </a:pPr>
                      <a:r>
                        <a:rPr lang="en-US" sz="1400" b="0" i="0" u="none" strike="noStrike" noProof="0" dirty="0">
                          <a:solidFill>
                            <a:srgbClr val="1B3751"/>
                          </a:solidFill>
                          <a:latin typeface="+mn-lt"/>
                        </a:rPr>
                        <a:t>5 minutes</a:t>
                      </a:r>
                    </a:p>
                  </a:txBody>
                  <a:tcPr/>
                </a:tc>
                <a:extLst>
                  <a:ext uri="{0D108BD9-81ED-4DB2-BD59-A6C34878D82A}">
                    <a16:rowId xmlns:a16="http://schemas.microsoft.com/office/drawing/2014/main" val="418087789"/>
                  </a:ext>
                </a:extLst>
              </a:tr>
              <a:tr h="370840">
                <a:tc>
                  <a:txBody>
                    <a:bodyPr/>
                    <a:lstStyle/>
                    <a:p>
                      <a:pPr lvl="0">
                        <a:buNone/>
                      </a:pPr>
                      <a:r>
                        <a:rPr lang="en-US" sz="1400" b="0" i="0" u="none" strike="noStrike" noProof="0" dirty="0">
                          <a:solidFill>
                            <a:schemeClr val="tx2"/>
                          </a:solidFill>
                          <a:latin typeface="+mn-lt"/>
                        </a:rPr>
                        <a:t>Extension</a:t>
                      </a:r>
                    </a:p>
                  </a:txBody>
                  <a:tcPr/>
                </a:tc>
                <a:tc>
                  <a:txBody>
                    <a:bodyPr/>
                    <a:lstStyle/>
                    <a:p>
                      <a:pPr marL="0" marR="0" lvl="0" indent="0" algn="l">
                        <a:lnSpc>
                          <a:spcPct val="100000"/>
                        </a:lnSpc>
                        <a:spcBef>
                          <a:spcPts val="0"/>
                        </a:spcBef>
                        <a:spcAft>
                          <a:spcPts val="0"/>
                        </a:spcAft>
                        <a:buNone/>
                      </a:pPr>
                      <a:r>
                        <a:rPr lang="en-US" sz="1400" b="0" i="0" u="none" strike="noStrike" noProof="0" dirty="0">
                          <a:solidFill>
                            <a:schemeClr val="tx2"/>
                          </a:solidFill>
                          <a:latin typeface="+mn-lt"/>
                        </a:rPr>
                        <a:t>More information and student tasks can be found at </a:t>
                      </a:r>
                      <a:r>
                        <a:rPr lang="en-US" sz="1400" b="0" i="0" u="none" strike="noStrike" noProof="0" dirty="0">
                          <a:solidFill>
                            <a:srgbClr val="1B3751"/>
                          </a:solidFill>
                          <a:latin typeface="+mn-lt"/>
                          <a:hlinkClick r:id="rId3"/>
                        </a:rPr>
                        <a:t>Western Treatment Plant - Virtual Tour</a:t>
                      </a:r>
                      <a:endParaRPr lang="en-US" sz="1400" b="0" i="0" u="none" strike="noStrike" noProof="0" dirty="0">
                        <a:solidFill>
                          <a:srgbClr val="1B3751"/>
                        </a:solidFill>
                        <a:latin typeface="+mn-lt"/>
                      </a:endParaRPr>
                    </a:p>
                  </a:txBody>
                  <a:tcPr/>
                </a:tc>
                <a:tc>
                  <a:txBody>
                    <a:bodyPr/>
                    <a:lstStyle/>
                    <a:p>
                      <a:pPr lvl="0">
                        <a:buNone/>
                      </a:pPr>
                      <a:endParaRPr lang="en-US" sz="1400" b="0" i="0" u="none" strike="noStrike" noProof="0" dirty="0">
                        <a:solidFill>
                          <a:srgbClr val="1B3751"/>
                        </a:solidFill>
                        <a:latin typeface="+mn-lt"/>
                      </a:endParaRPr>
                    </a:p>
                  </a:txBody>
                  <a:tcPr/>
                </a:tc>
                <a:extLst>
                  <a:ext uri="{0D108BD9-81ED-4DB2-BD59-A6C34878D82A}">
                    <a16:rowId xmlns:a16="http://schemas.microsoft.com/office/drawing/2014/main" val="4035164465"/>
                  </a:ext>
                </a:extLst>
              </a:tr>
            </a:tbl>
          </a:graphicData>
        </a:graphic>
      </p:graphicFrame>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a:t>Instructions</a:t>
            </a:r>
          </a:p>
        </p:txBody>
      </p:sp>
      <p:sp>
        <p:nvSpPr>
          <p:cNvPr id="2" name="Slide Number Placeholder 1">
            <a:extLst>
              <a:ext uri="{FF2B5EF4-FFF2-40B4-BE49-F238E27FC236}">
                <a16:creationId xmlns:a16="http://schemas.microsoft.com/office/drawing/2014/main" id="{C3C5E741-3208-5209-E918-9EF6C43C6FC7}"/>
              </a:ext>
            </a:extLst>
          </p:cNvPr>
          <p:cNvSpPr>
            <a:spLocks noGrp="1"/>
          </p:cNvSpPr>
          <p:nvPr>
            <p:ph type="sldNum" sz="quarter" idx="12"/>
          </p:nvPr>
        </p:nvSpPr>
        <p:spPr/>
        <p:txBody>
          <a:bodyPr/>
          <a:lstStyle/>
          <a:p>
            <a:fld id="{F5AEA0E0-5CC6-4BD0-905C-A0021E419432}" type="slidenum">
              <a:rPr lang="en-GB" smtClean="0"/>
              <a:t>2</a:t>
            </a:fld>
            <a:endParaRPr lang="en-GB"/>
          </a:p>
        </p:txBody>
      </p:sp>
      <p:sp>
        <p:nvSpPr>
          <p:cNvPr id="4" name="TextBox 3">
            <a:extLst>
              <a:ext uri="{FF2B5EF4-FFF2-40B4-BE49-F238E27FC236}">
                <a16:creationId xmlns:a16="http://schemas.microsoft.com/office/drawing/2014/main" id="{95CE904F-7609-0CE2-17BE-EBD2F1879084}"/>
              </a:ext>
            </a:extLst>
          </p:cNvPr>
          <p:cNvSpPr txBox="1"/>
          <p:nvPr/>
        </p:nvSpPr>
        <p:spPr>
          <a:xfrm>
            <a:off x="645975" y="1543924"/>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p:txBody>
          <a:bodyPr/>
          <a:lstStyle/>
          <a:p>
            <a:r>
              <a:rPr lang="en-AU"/>
              <a:t>After-tour lesson</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p:txBody>
          <a:bodyPr/>
          <a:lstStyle/>
          <a:p>
            <a:r>
              <a:rPr lang="en-AU"/>
              <a:t>The Future Water Story</a:t>
            </a:r>
          </a:p>
        </p:txBody>
      </p:sp>
      <p:pic>
        <p:nvPicPr>
          <p:cNvPr id="6" name="Picture Placeholder 5" descr="A water droplet falling into a blue and pink surface&#10;&#10;Description automatically generated">
            <a:extLst>
              <a:ext uri="{FF2B5EF4-FFF2-40B4-BE49-F238E27FC236}">
                <a16:creationId xmlns:a16="http://schemas.microsoft.com/office/drawing/2014/main" id="{BBED5C96-C49F-1367-FB27-0464F15070B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val="0"/>
              </a:ext>
            </a:extLst>
          </a:blip>
          <a:srcRect l="-4"/>
          <a:stretch/>
        </p:blipFill>
        <p:spPr>
          <a:xfrm>
            <a:off x="1981200" y="0"/>
            <a:ext cx="10210344" cy="2560196"/>
          </a:xfrm>
        </p:spPr>
      </p:pic>
    </p:spTree>
    <p:extLst>
      <p:ext uri="{BB962C8B-B14F-4D97-AF65-F5344CB8AC3E}">
        <p14:creationId xmlns:p14="http://schemas.microsoft.com/office/powerpoint/2010/main" val="214795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1318-73ED-0CA7-1D44-C2A991E9CF86}"/>
              </a:ext>
            </a:extLst>
          </p:cNvPr>
          <p:cNvSpPr>
            <a:spLocks noGrp="1"/>
          </p:cNvSpPr>
          <p:nvPr>
            <p:ph type="title"/>
          </p:nvPr>
        </p:nvSpPr>
        <p:spPr>
          <a:xfrm>
            <a:off x="1306161" y="2194998"/>
            <a:ext cx="10440000" cy="900000"/>
          </a:xfrm>
        </p:spPr>
        <p:txBody>
          <a:bodyPr/>
          <a:lstStyle/>
          <a:p>
            <a:pPr algn="l" fontAlgn="base"/>
            <a:r>
              <a:rPr lang="en-AU" dirty="0">
                <a:latin typeface="VAG Rounded Next Medium"/>
              </a:rPr>
              <a:t>Learning outcomes</a:t>
            </a:r>
            <a:br>
              <a:rPr lang="en-AU" dirty="0"/>
            </a:br>
            <a:endParaRPr lang="en-AU" sz="2000" dirty="0"/>
          </a:p>
        </p:txBody>
      </p:sp>
      <p:sp>
        <p:nvSpPr>
          <p:cNvPr id="4" name="Title 1">
            <a:extLst>
              <a:ext uri="{FF2B5EF4-FFF2-40B4-BE49-F238E27FC236}">
                <a16:creationId xmlns:a16="http://schemas.microsoft.com/office/drawing/2014/main" id="{370B0BD4-26D0-BA16-179E-DEED3E8EB6A0}"/>
              </a:ext>
            </a:extLst>
          </p:cNvPr>
          <p:cNvSpPr txBox="1">
            <a:spLocks/>
          </p:cNvSpPr>
          <p:nvPr/>
        </p:nvSpPr>
        <p:spPr>
          <a:xfrm>
            <a:off x="1306161" y="3985698"/>
            <a:ext cx="10440000" cy="900000"/>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4800" kern="1200">
                <a:solidFill>
                  <a:schemeClr val="bg1"/>
                </a:solidFill>
                <a:latin typeface="VAG Rounded Next Medium" panose="020F0602020203020204" pitchFamily="34" charset="0"/>
                <a:ea typeface="+mj-ea"/>
                <a:cs typeface="+mj-cs"/>
              </a:defRPr>
            </a:lvl1pPr>
          </a:lstStyle>
          <a:p>
            <a:pPr marL="342900" indent="-342900" algn="l" fontAlgn="base">
              <a:buFont typeface="Arial"/>
              <a:buChar char="•"/>
            </a:pPr>
            <a:r>
              <a:rPr lang="en-AU" sz="2000" dirty="0">
                <a:latin typeface="VAG Rounded Next Medium"/>
              </a:rPr>
              <a:t>Explain the different methods to overcoming water scarcity; both by reducing demand for water and increasing the supply of water through alternate water sources</a:t>
            </a:r>
            <a:r>
              <a:rPr lang="en-US" sz="2000" dirty="0">
                <a:latin typeface="VAG Rounded Next Medium"/>
              </a:rPr>
              <a:t>​</a:t>
            </a:r>
          </a:p>
          <a:p>
            <a:pPr marL="342900" indent="-342900" algn="l">
              <a:buFont typeface="Arial"/>
              <a:buChar char="•"/>
            </a:pPr>
            <a:r>
              <a:rPr lang="en-AU" sz="2000" dirty="0">
                <a:latin typeface="VAG Rounded Next Medium"/>
              </a:rPr>
              <a:t>Know that water is a scarce resource, and it needs to be managed to ensure water security</a:t>
            </a:r>
            <a:r>
              <a:rPr lang="en-US" sz="2000" dirty="0">
                <a:latin typeface="VAG Rounded Next Medium"/>
              </a:rPr>
              <a:t>​</a:t>
            </a:r>
          </a:p>
          <a:p>
            <a:pPr marL="342900" indent="-342900" algn="l">
              <a:buFont typeface="Arial"/>
              <a:buChar char="•"/>
            </a:pPr>
            <a:r>
              <a:rPr lang="en-AU" sz="2000" dirty="0">
                <a:latin typeface="VAG Rounded Next Medium"/>
              </a:rPr>
              <a:t>Know that the liveability of Melbourne depends on a safe and secure supply of water; as well as treatment of wastewater</a:t>
            </a:r>
            <a:r>
              <a:rPr lang="en-US" sz="2000" dirty="0">
                <a:latin typeface="VAG Rounded Next Medium"/>
              </a:rPr>
              <a:t>​</a:t>
            </a:r>
          </a:p>
          <a:p>
            <a:pPr marL="342900" indent="-342900" algn="l">
              <a:buFont typeface="Arial"/>
              <a:buChar char="•"/>
            </a:pPr>
            <a:r>
              <a:rPr lang="en-AU" sz="2000" dirty="0">
                <a:latin typeface="VAG Rounded Next Medium"/>
              </a:rPr>
              <a:t>Understand that Melbourne's water security will be impacted by climate change</a:t>
            </a:r>
            <a:endParaRPr lang="en-US" sz="2000" dirty="0">
              <a:latin typeface="VAG Rounded Next Medium"/>
            </a:endParaRPr>
          </a:p>
        </p:txBody>
      </p:sp>
    </p:spTree>
    <p:extLst>
      <p:ext uri="{BB962C8B-B14F-4D97-AF65-F5344CB8AC3E}">
        <p14:creationId xmlns:p14="http://schemas.microsoft.com/office/powerpoint/2010/main" val="102744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2621-2843-44C7-B7BE-A70351F18D1C}"/>
              </a:ext>
            </a:extLst>
          </p:cNvPr>
          <p:cNvSpPr>
            <a:spLocks noGrp="1"/>
          </p:cNvSpPr>
          <p:nvPr>
            <p:ph type="title"/>
          </p:nvPr>
        </p:nvSpPr>
        <p:spPr>
          <a:xfrm>
            <a:off x="602031" y="274868"/>
            <a:ext cx="10440000" cy="900000"/>
          </a:xfrm>
        </p:spPr>
        <p:txBody>
          <a:bodyPr anchor="ctr">
            <a:normAutofit/>
          </a:bodyPr>
          <a:lstStyle/>
          <a:p>
            <a:r>
              <a:rPr lang="en-US" dirty="0"/>
              <a:t>2.1: Recap</a:t>
            </a:r>
          </a:p>
        </p:txBody>
      </p:sp>
      <p:sp>
        <p:nvSpPr>
          <p:cNvPr id="3" name="Content Placeholder 2">
            <a:extLst>
              <a:ext uri="{FF2B5EF4-FFF2-40B4-BE49-F238E27FC236}">
                <a16:creationId xmlns:a16="http://schemas.microsoft.com/office/drawing/2014/main" id="{1A87AF86-07CF-0E24-874D-72A636AE6208}"/>
              </a:ext>
            </a:extLst>
          </p:cNvPr>
          <p:cNvSpPr>
            <a:spLocks noGrp="1"/>
          </p:cNvSpPr>
          <p:nvPr>
            <p:ph sz="half" idx="1"/>
          </p:nvPr>
        </p:nvSpPr>
        <p:spPr>
          <a:xfrm>
            <a:off x="602031" y="2625600"/>
            <a:ext cx="4204749" cy="3048000"/>
          </a:xfrm>
        </p:spPr>
        <p:txBody>
          <a:bodyPr vert="horz" lIns="0" tIns="0" rIns="0" bIns="0" rtlCol="0">
            <a:normAutofit/>
          </a:bodyPr>
          <a:lstStyle/>
          <a:p>
            <a:r>
              <a:rPr lang="en-US" sz="3200" b="1" dirty="0">
                <a:latin typeface="+mn-lt"/>
              </a:rPr>
              <a:t>How do we make the use of water in Melbourne sustainable?</a:t>
            </a:r>
            <a:endParaRPr lang="en-US" sz="3200" dirty="0">
              <a:latin typeface="+mn-lt"/>
            </a:endParaRPr>
          </a:p>
        </p:txBody>
      </p:sp>
      <p:sp>
        <p:nvSpPr>
          <p:cNvPr id="5" name="Slide Number Placeholder 4">
            <a:extLst>
              <a:ext uri="{FF2B5EF4-FFF2-40B4-BE49-F238E27FC236}">
                <a16:creationId xmlns:a16="http://schemas.microsoft.com/office/drawing/2014/main" id="{D420BFEE-A3DB-737A-A4E2-CADE54FAB507}"/>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5</a:t>
            </a:fld>
            <a:endParaRPr lang="en-GB"/>
          </a:p>
        </p:txBody>
      </p:sp>
      <p:pic>
        <p:nvPicPr>
          <p:cNvPr id="7" name="Content Placeholder 6" descr="A large body of water with a road and a bridge&#10;&#10;Description automatically generated with medium confidence">
            <a:extLst>
              <a:ext uri="{FF2B5EF4-FFF2-40B4-BE49-F238E27FC236}">
                <a16:creationId xmlns:a16="http://schemas.microsoft.com/office/drawing/2014/main" id="{084C221A-E60A-1C30-7D63-3DB8E09BC89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497" t="2181" r="27210" b="2"/>
          <a:stretch/>
        </p:blipFill>
        <p:spPr>
          <a:xfrm>
            <a:off x="5336524" y="1804087"/>
            <a:ext cx="5945012" cy="4691026"/>
          </a:xfrm>
          <a:noFill/>
        </p:spPr>
      </p:pic>
    </p:spTree>
    <p:extLst>
      <p:ext uri="{BB962C8B-B14F-4D97-AF65-F5344CB8AC3E}">
        <p14:creationId xmlns:p14="http://schemas.microsoft.com/office/powerpoint/2010/main" val="400515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C132F4-9109-BAA1-8AED-A45E6C8F0980}"/>
              </a:ext>
            </a:extLst>
          </p:cNvPr>
          <p:cNvSpPr>
            <a:spLocks noGrp="1"/>
          </p:cNvSpPr>
          <p:nvPr>
            <p:ph type="title"/>
          </p:nvPr>
        </p:nvSpPr>
        <p:spPr/>
        <p:txBody>
          <a:bodyPr/>
          <a:lstStyle/>
          <a:p>
            <a:r>
              <a:rPr lang="en-AU" dirty="0"/>
              <a:t>Key knowledge</a:t>
            </a:r>
          </a:p>
        </p:txBody>
      </p:sp>
      <p:sp>
        <p:nvSpPr>
          <p:cNvPr id="4" name="Slide Number Placeholder 3">
            <a:extLst>
              <a:ext uri="{FF2B5EF4-FFF2-40B4-BE49-F238E27FC236}">
                <a16:creationId xmlns:a16="http://schemas.microsoft.com/office/drawing/2014/main" id="{34BDC132-CDE7-0881-61F0-B4C2DA33BF3E}"/>
              </a:ext>
            </a:extLst>
          </p:cNvPr>
          <p:cNvSpPr>
            <a:spLocks noGrp="1"/>
          </p:cNvSpPr>
          <p:nvPr>
            <p:ph type="sldNum" sz="quarter" idx="4294967295"/>
          </p:nvPr>
        </p:nvSpPr>
        <p:spPr>
          <a:xfrm>
            <a:off x="11760200" y="274638"/>
            <a:ext cx="431800" cy="900112"/>
          </a:xfrm>
        </p:spPr>
        <p:txBody>
          <a:bodyPr/>
          <a:lstStyle/>
          <a:p>
            <a:fld id="{F5AEA0E0-5CC6-4BD0-905C-A0021E419432}" type="slidenum">
              <a:rPr lang="en-GB" smtClean="0"/>
              <a:t>6</a:t>
            </a:fld>
            <a:endParaRPr lang="en-GB"/>
          </a:p>
        </p:txBody>
      </p:sp>
    </p:spTree>
    <p:extLst>
      <p:ext uri="{BB962C8B-B14F-4D97-AF65-F5344CB8AC3E}">
        <p14:creationId xmlns:p14="http://schemas.microsoft.com/office/powerpoint/2010/main" val="20023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p:txBody>
          <a:bodyPr/>
          <a:lstStyle/>
          <a:p>
            <a:r>
              <a:rPr lang="en-AU" dirty="0"/>
              <a:t>2.2: Sustainability </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31" y="1718495"/>
            <a:ext cx="11186848" cy="2197875"/>
          </a:xfrm>
        </p:spPr>
        <p:txBody>
          <a:bodyPr vert="horz" lIns="0" tIns="0" rIns="0" bIns="0" rtlCol="0" anchor="t">
            <a:noAutofit/>
          </a:bodyPr>
          <a:lstStyle/>
          <a:p>
            <a:pPr lvl="4"/>
            <a:endParaRPr lang="en-AU" i="1" dirty="0">
              <a:latin typeface="Bliss Pro"/>
              <a:ea typeface="Verdana"/>
            </a:endParaRPr>
          </a:p>
          <a:p>
            <a:pPr lvl="4"/>
            <a:r>
              <a:rPr lang="en-AU" dirty="0">
                <a:latin typeface="Bliss Pro"/>
                <a:ea typeface="Verdana"/>
              </a:rPr>
              <a:t>Outline in your own words the meaning of sustainability. </a:t>
            </a:r>
            <a:endParaRPr lang="en-US" dirty="0">
              <a:latin typeface="Bliss Pro"/>
              <a:ea typeface="Verdana"/>
            </a:endParaRPr>
          </a:p>
          <a:p>
            <a:pPr marL="457200" lvl="4" indent="-457200">
              <a:buAutoNum type="arabicPeriod"/>
            </a:pPr>
            <a:endParaRPr lang="en-AU" dirty="0">
              <a:latin typeface="Bliss Pro"/>
              <a:ea typeface="Verdana"/>
            </a:endParaRPr>
          </a:p>
          <a:p>
            <a:pPr marL="457200" lvl="4" indent="-457200">
              <a:buAutoNum type="arabicPeriod"/>
            </a:pPr>
            <a:endParaRPr lang="en-AU" dirty="0">
              <a:latin typeface="Bliss Pro"/>
              <a:ea typeface="Verdana"/>
            </a:endParaRPr>
          </a:p>
          <a:p>
            <a:pPr marL="457200" lvl="4" indent="-457200">
              <a:buFont typeface="+mj-lt"/>
              <a:buAutoNum type="arabicPeriod"/>
            </a:pPr>
            <a:endParaRPr lang="en-AU" dirty="0">
              <a:latin typeface="Bliss Pro"/>
              <a:ea typeface="Verdana"/>
            </a:endParaRPr>
          </a:p>
          <a:p>
            <a:pPr lvl="7"/>
            <a:endParaRPr lang="en-AU" dirty="0"/>
          </a:p>
        </p:txBody>
      </p:sp>
      <p:sp>
        <p:nvSpPr>
          <p:cNvPr id="5" name="Slide Number Placeholder 4">
            <a:extLst>
              <a:ext uri="{FF2B5EF4-FFF2-40B4-BE49-F238E27FC236}">
                <a16:creationId xmlns:a16="http://schemas.microsoft.com/office/drawing/2014/main" id="{442A67EF-2A09-FF53-B91C-1BD88770C103}"/>
              </a:ext>
            </a:extLst>
          </p:cNvPr>
          <p:cNvSpPr>
            <a:spLocks noGrp="1"/>
          </p:cNvSpPr>
          <p:nvPr>
            <p:ph type="sldNum" sz="quarter" idx="12"/>
          </p:nvPr>
        </p:nvSpPr>
        <p:spPr/>
        <p:txBody>
          <a:bodyPr/>
          <a:lstStyle/>
          <a:p>
            <a:fld id="{F5AEA0E0-5CC6-4BD0-905C-A0021E419432}" type="slidenum">
              <a:rPr lang="en-GB" smtClean="0"/>
              <a:t>7</a:t>
            </a:fld>
            <a:endParaRPr lang="en-GB"/>
          </a:p>
        </p:txBody>
      </p:sp>
      <p:pic>
        <p:nvPicPr>
          <p:cNvPr id="7" name="Picture 6" descr="A screen shot of a map&#10;&#10;Description automatically generated">
            <a:extLst>
              <a:ext uri="{FF2B5EF4-FFF2-40B4-BE49-F238E27FC236}">
                <a16:creationId xmlns:a16="http://schemas.microsoft.com/office/drawing/2014/main" id="{9F46203E-C791-709F-AEF1-A6864C9D57DA}"/>
              </a:ext>
            </a:extLst>
          </p:cNvPr>
          <p:cNvPicPr>
            <a:picLocks noChangeAspect="1"/>
          </p:cNvPicPr>
          <p:nvPr/>
        </p:nvPicPr>
        <p:blipFill>
          <a:blip r:embed="rId3"/>
          <a:stretch>
            <a:fillRect/>
          </a:stretch>
        </p:blipFill>
        <p:spPr>
          <a:xfrm>
            <a:off x="602030" y="3059822"/>
            <a:ext cx="3262631" cy="3330602"/>
          </a:xfrm>
          <a:prstGeom prst="rect">
            <a:avLst/>
          </a:prstGeom>
        </p:spPr>
      </p:pic>
      <p:pic>
        <p:nvPicPr>
          <p:cNvPr id="8" name="Picture 7" descr="A circular object with a smiley face&#10;&#10;Description automatically generated">
            <a:extLst>
              <a:ext uri="{FF2B5EF4-FFF2-40B4-BE49-F238E27FC236}">
                <a16:creationId xmlns:a16="http://schemas.microsoft.com/office/drawing/2014/main" id="{5FF1A666-BC77-AE59-54F8-15945EB5FE0D}"/>
              </a:ext>
            </a:extLst>
          </p:cNvPr>
          <p:cNvPicPr>
            <a:picLocks noChangeAspect="1"/>
          </p:cNvPicPr>
          <p:nvPr/>
        </p:nvPicPr>
        <p:blipFill>
          <a:blip r:embed="rId4"/>
          <a:stretch>
            <a:fillRect/>
          </a:stretch>
        </p:blipFill>
        <p:spPr>
          <a:xfrm>
            <a:off x="8157410" y="3059822"/>
            <a:ext cx="3432559" cy="3330602"/>
          </a:xfrm>
          <a:prstGeom prst="rect">
            <a:avLst/>
          </a:prstGeom>
        </p:spPr>
      </p:pic>
      <p:pic>
        <p:nvPicPr>
          <p:cNvPr id="9" name="Picture 8" descr="A circular chart with a dollar sign&#10;&#10;Description automatically generated">
            <a:extLst>
              <a:ext uri="{FF2B5EF4-FFF2-40B4-BE49-F238E27FC236}">
                <a16:creationId xmlns:a16="http://schemas.microsoft.com/office/drawing/2014/main" id="{3E38AF35-925B-950D-F75C-B6F1F872A182}"/>
              </a:ext>
            </a:extLst>
          </p:cNvPr>
          <p:cNvPicPr>
            <a:picLocks noChangeAspect="1"/>
          </p:cNvPicPr>
          <p:nvPr/>
        </p:nvPicPr>
        <p:blipFill>
          <a:blip r:embed="rId5"/>
          <a:stretch>
            <a:fillRect/>
          </a:stretch>
        </p:blipFill>
        <p:spPr>
          <a:xfrm>
            <a:off x="4209065" y="3059822"/>
            <a:ext cx="3432559" cy="3330602"/>
          </a:xfrm>
          <a:prstGeom prst="rect">
            <a:avLst/>
          </a:prstGeom>
        </p:spPr>
      </p:pic>
    </p:spTree>
    <p:extLst>
      <p:ext uri="{BB962C8B-B14F-4D97-AF65-F5344CB8AC3E}">
        <p14:creationId xmlns:p14="http://schemas.microsoft.com/office/powerpoint/2010/main" val="243685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2.3: Change over time</a:t>
            </a:r>
          </a:p>
        </p:txBody>
      </p:sp>
      <p:sp>
        <p:nvSpPr>
          <p:cNvPr id="5" name="Slide Number Placeholder 4"/>
          <p:cNvSpPr>
            <a:spLocks noGrp="1"/>
          </p:cNvSpPr>
          <p:nvPr>
            <p:ph type="sldNum" sz="quarter" idx="12"/>
          </p:nvPr>
        </p:nvSpPr>
        <p:spPr/>
        <p:txBody>
          <a:bodyPr/>
          <a:lstStyle/>
          <a:p>
            <a:fld id="{F5AEA0E0-5CC6-4BD0-905C-A0021E419432}" type="slidenum">
              <a:rPr lang="en-GB" smtClean="0"/>
              <a:t>8</a:t>
            </a:fld>
            <a:endParaRPr lang="en-GB"/>
          </a:p>
        </p:txBody>
      </p:sp>
      <p:sp>
        <p:nvSpPr>
          <p:cNvPr id="6" name="AutoShape 2" descr="A circular image of a city&#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Rectangle 10"/>
          <p:cNvSpPr/>
          <p:nvPr/>
        </p:nvSpPr>
        <p:spPr>
          <a:xfrm>
            <a:off x="517525" y="1580348"/>
            <a:ext cx="5316905" cy="477054"/>
          </a:xfrm>
          <a:prstGeom prst="rect">
            <a:avLst/>
          </a:prstGeom>
        </p:spPr>
        <p:txBody>
          <a:bodyPr wrap="none" lIns="91440" tIns="45720" rIns="91440" bIns="45720" anchor="t">
            <a:spAutoFit/>
          </a:bodyPr>
          <a:lstStyle/>
          <a:p>
            <a:r>
              <a:rPr lang="en-AU" sz="2500" dirty="0">
                <a:solidFill>
                  <a:schemeClr val="tx2"/>
                </a:solidFill>
                <a:latin typeface="Bliss Pro"/>
              </a:rPr>
              <a:t>Describe the changes in the </a:t>
            </a:r>
            <a:r>
              <a:rPr lang="en-AU" sz="2500" dirty="0">
                <a:solidFill>
                  <a:schemeClr val="tx2"/>
                </a:solidFill>
              </a:rPr>
              <a:t>landscape</a:t>
            </a:r>
            <a:r>
              <a:rPr lang="en-AU" sz="2500" dirty="0">
                <a:solidFill>
                  <a:schemeClr val="tx2"/>
                </a:solidFill>
                <a:latin typeface="Bliss Pro"/>
              </a:rPr>
              <a:t> </a:t>
            </a:r>
            <a:endParaRPr lang="en-AU" sz="2500" dirty="0">
              <a:solidFill>
                <a:schemeClr val="tx2"/>
              </a:solidFill>
              <a:latin typeface="Bliss Pro"/>
              <a:ea typeface="Verdana"/>
            </a:endParaRPr>
          </a:p>
        </p:txBody>
      </p:sp>
      <p:pic>
        <p:nvPicPr>
          <p:cNvPr id="25" name="Picture Placeholder 23" descr="A circular view of a river and a circular structure&#10;&#10;Description automatically generated with medium confidence">
            <a:extLst>
              <a:ext uri="{FF2B5EF4-FFF2-40B4-BE49-F238E27FC236}">
                <a16:creationId xmlns:a16="http://schemas.microsoft.com/office/drawing/2014/main" id="{035B5442-46CD-6EC6-4629-B49919F9A9AD}"/>
              </a:ext>
            </a:extLst>
          </p:cNvPr>
          <p:cNvPicPr>
            <a:picLocks noChangeAspect="1"/>
          </p:cNvPicPr>
          <p:nvPr/>
        </p:nvPicPr>
        <p:blipFill>
          <a:blip r:embed="rId3">
            <a:extLst>
              <a:ext uri="{28A0092B-C50C-407E-A947-70E740481C1C}">
                <a14:useLocalDpi xmlns:a14="http://schemas.microsoft.com/office/drawing/2010/main" val="0"/>
              </a:ext>
            </a:extLst>
          </a:blip>
          <a:srcRect t="2532" b="2532"/>
          <a:stretch>
            <a:fillRect/>
          </a:stretch>
        </p:blipFill>
        <p:spPr>
          <a:xfrm>
            <a:off x="602031" y="2057402"/>
            <a:ext cx="4933018" cy="4672012"/>
          </a:xfrm>
          <a:prstGeom prst="roundRect">
            <a:avLst>
              <a:gd name="adj" fmla="val 3353"/>
            </a:avLst>
          </a:prstGeom>
          <a:solidFill>
            <a:schemeClr val="bg1">
              <a:lumMod val="75000"/>
            </a:schemeClr>
          </a:solidFill>
        </p:spPr>
      </p:pic>
      <p:pic>
        <p:nvPicPr>
          <p:cNvPr id="29" name="Picture Placeholder 28" descr="A circular image of a city&#10;&#10;Description automatically generated">
            <a:extLst>
              <a:ext uri="{FF2B5EF4-FFF2-40B4-BE49-F238E27FC236}">
                <a16:creationId xmlns:a16="http://schemas.microsoft.com/office/drawing/2014/main" id="{A05C1E1C-88F8-7812-1264-4A540935B0F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458" b="1458"/>
          <a:stretch>
            <a:fillRect/>
          </a:stretch>
        </p:blipFill>
        <p:spPr>
          <a:xfrm>
            <a:off x="6656951" y="2057402"/>
            <a:ext cx="4933018" cy="4672012"/>
          </a:xfrm>
        </p:spPr>
      </p:pic>
    </p:spTree>
    <p:extLst>
      <p:ext uri="{BB962C8B-B14F-4D97-AF65-F5344CB8AC3E}">
        <p14:creationId xmlns:p14="http://schemas.microsoft.com/office/powerpoint/2010/main" val="428018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2.4: Circular Cities Digital Challenge</a:t>
            </a:r>
          </a:p>
        </p:txBody>
      </p:sp>
      <p:sp>
        <p:nvSpPr>
          <p:cNvPr id="5" name="Slide Number Placeholder 4"/>
          <p:cNvSpPr>
            <a:spLocks noGrp="1"/>
          </p:cNvSpPr>
          <p:nvPr>
            <p:ph type="sldNum" sz="quarter" idx="12"/>
          </p:nvPr>
        </p:nvSpPr>
        <p:spPr/>
        <p:txBody>
          <a:bodyPr/>
          <a:lstStyle/>
          <a:p>
            <a:fld id="{F5AEA0E0-5CC6-4BD0-905C-A0021E419432}" type="slidenum">
              <a:rPr lang="en-GB" smtClean="0"/>
              <a:t>9</a:t>
            </a:fld>
            <a:endParaRPr lang="en-GB"/>
          </a:p>
        </p:txBody>
      </p:sp>
      <p:sp>
        <p:nvSpPr>
          <p:cNvPr id="6" name="AutoShape 2" descr="A circular image of a city&#10;&#10;Description automatically generated"/>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Content Placeholder 3" descr="A circular image of a city&#10;&#10;Description automatically generated">
            <a:extLst>
              <a:ext uri="{FF2B5EF4-FFF2-40B4-BE49-F238E27FC236}">
                <a16:creationId xmlns:a16="http://schemas.microsoft.com/office/drawing/2014/main" id="{30FC8087-874F-68DF-B3F3-87615D6601F7}"/>
              </a:ext>
            </a:extLst>
          </p:cNvPr>
          <p:cNvPicPr>
            <a:picLocks noChangeAspect="1"/>
          </p:cNvPicPr>
          <p:nvPr/>
        </p:nvPicPr>
        <p:blipFill rotWithShape="1">
          <a:blip r:embed="rId3"/>
          <a:srcRect l="21355" r="21355"/>
          <a:stretch/>
        </p:blipFill>
        <p:spPr>
          <a:xfrm>
            <a:off x="6028997" y="1570020"/>
            <a:ext cx="5128972" cy="5013112"/>
          </a:xfrm>
          <a:prstGeom prst="rect">
            <a:avLst/>
          </a:prstGeom>
        </p:spPr>
      </p:pic>
      <p:sp>
        <p:nvSpPr>
          <p:cNvPr id="12" name="Content Placeholder 11">
            <a:extLst>
              <a:ext uri="{FF2B5EF4-FFF2-40B4-BE49-F238E27FC236}">
                <a16:creationId xmlns:a16="http://schemas.microsoft.com/office/drawing/2014/main" id="{002BFBC4-64C8-E9B2-4B35-805F364D8403}"/>
              </a:ext>
            </a:extLst>
          </p:cNvPr>
          <p:cNvSpPr>
            <a:spLocks noGrp="1"/>
          </p:cNvSpPr>
          <p:nvPr>
            <p:ph sz="half" idx="1"/>
          </p:nvPr>
        </p:nvSpPr>
        <p:spPr>
          <a:xfrm>
            <a:off x="515765" y="1894937"/>
            <a:ext cx="4551736" cy="3068604"/>
          </a:xfrm>
        </p:spPr>
        <p:txBody>
          <a:bodyPr vert="horz" lIns="0" tIns="0" rIns="0" bIns="0" rtlCol="0" anchor="t">
            <a:noAutofit/>
          </a:bodyPr>
          <a:lstStyle/>
          <a:p>
            <a:r>
              <a:rPr lang="en-AU" sz="2000" i="1" dirty="0">
                <a:solidFill>
                  <a:srgbClr val="1B3751"/>
                </a:solidFill>
                <a:ea typeface="+mj-lt"/>
                <a:cs typeface="+mj-lt"/>
              </a:rPr>
              <a:t>The city’s future is in your hands!</a:t>
            </a:r>
            <a:endParaRPr lang="en-US" dirty="0">
              <a:solidFill>
                <a:srgbClr val="356690"/>
              </a:solidFill>
              <a:ea typeface="+mj-lt"/>
              <a:cs typeface="+mj-lt"/>
            </a:endParaRPr>
          </a:p>
          <a:p>
            <a:endParaRPr lang="en-AU" sz="2000" dirty="0">
              <a:solidFill>
                <a:srgbClr val="1B3751"/>
              </a:solidFill>
              <a:ea typeface="+mj-lt"/>
              <a:cs typeface="+mj-lt"/>
            </a:endParaRPr>
          </a:p>
          <a:p>
            <a:r>
              <a:rPr lang="en-AU" sz="2000" dirty="0">
                <a:solidFill>
                  <a:srgbClr val="1B3751"/>
                </a:solidFill>
                <a:ea typeface="+mj-lt"/>
                <a:cs typeface="+mj-lt"/>
              </a:rPr>
              <a:t>If it were completely up to you, what decisions would you make for a growing city to ensure its success into the future? </a:t>
            </a:r>
            <a:endParaRPr lang="en-US"/>
          </a:p>
        </p:txBody>
      </p:sp>
    </p:spTree>
    <p:extLst>
      <p:ext uri="{BB962C8B-B14F-4D97-AF65-F5344CB8AC3E}">
        <p14:creationId xmlns:p14="http://schemas.microsoft.com/office/powerpoint/2010/main" val="2847100038"/>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C90B357CBB44F8826BFC627DEA276" ma:contentTypeVersion="18" ma:contentTypeDescription="Create a new document." ma:contentTypeScope="" ma:versionID="f905201c4721b611fd47a9ad9ba66503">
  <xsd:schema xmlns:xsd="http://www.w3.org/2001/XMLSchema" xmlns:xs="http://www.w3.org/2001/XMLSchema" xmlns:p="http://schemas.microsoft.com/office/2006/metadata/properties" xmlns:ns2="85f4be49-0b6f-43fb-9fd0-e026870d021e" xmlns:ns3="8abf1876-902b-4d67-ae96-f70d0d2c9d92" targetNamespace="http://schemas.microsoft.com/office/2006/metadata/properties" ma:root="true" ma:fieldsID="dcafa586dcc17cbd8a38fc092c65a0a4" ns2:_="" ns3:_="">
    <xsd:import namespace="85f4be49-0b6f-43fb-9fd0-e026870d021e"/>
    <xsd:import namespace="8abf1876-902b-4d67-ae96-f70d0d2c9d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4be49-0b6f-43fb-9fd0-e026870d0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cd3dfc-bda3-408c-b55f-d8b2e2a7c8d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bf1876-902b-4d67-ae96-f70d0d2c9d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a14e76d-4ac7-486e-80ce-5198db376cb5}" ma:internalName="TaxCatchAll" ma:showField="CatchAllData" ma:web="8abf1876-902b-4d67-ae96-f70d0d2c9d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f4be49-0b6f-43fb-9fd0-e026870d021e">
      <Terms xmlns="http://schemas.microsoft.com/office/infopath/2007/PartnerControls"/>
    </lcf76f155ced4ddcb4097134ff3c332f>
    <TaxCatchAll xmlns="8abf1876-902b-4d67-ae96-f70d0d2c9d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935CA6-6518-459E-AAEA-AC5CF4DD3BEA}">
  <ds:schemaRefs>
    <ds:schemaRef ds:uri="85f4be49-0b6f-43fb-9fd0-e026870d021e"/>
    <ds:schemaRef ds:uri="8abf1876-902b-4d67-ae96-f70d0d2c9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F58E70-4B44-498D-B0D6-10B2566BA5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5f4be49-0b6f-43fb-9fd0-e026870d021e"/>
    <ds:schemaRef ds:uri="8abf1876-902b-4d67-ae96-f70d0d2c9d92"/>
    <ds:schemaRef ds:uri="http://www.w3.org/XML/1998/namespace"/>
    <ds:schemaRef ds:uri="http://purl.org/dc/dcmitype/"/>
  </ds:schemaRefs>
</ds:datastoreItem>
</file>

<file path=customXml/itemProps3.xml><?xml version="1.0" encoding="utf-8"?>
<ds:datastoreItem xmlns:ds="http://schemas.openxmlformats.org/officeDocument/2006/customXml" ds:itemID="{22B84397-0EB1-4EE1-B1A0-9CF65EFFC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Melbourne Water-PowerPoint template</Template>
  <TotalTime>512</TotalTime>
  <Words>1687</Words>
  <Application>Microsoft Office PowerPoint</Application>
  <PresentationFormat>Widescreen</PresentationFormat>
  <Paragraphs>236</Paragraphs>
  <Slides>15</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Aptos</vt:lpstr>
      <vt:lpstr>Arial</vt:lpstr>
      <vt:lpstr>Arial Narrow</vt:lpstr>
      <vt:lpstr>Arial,Sans-Serif</vt:lpstr>
      <vt:lpstr>Bliss Pro</vt:lpstr>
      <vt:lpstr>Calibri</vt:lpstr>
      <vt:lpstr>Courier New</vt:lpstr>
      <vt:lpstr>Roboto</vt:lpstr>
      <vt:lpstr>VAG Rounded Next</vt:lpstr>
      <vt:lpstr>VAG Rounded Next Medium</vt:lpstr>
      <vt:lpstr>VAG Rounded Next Semibold</vt:lpstr>
      <vt:lpstr>Verdana</vt:lpstr>
      <vt:lpstr>Wingdings</vt:lpstr>
      <vt:lpstr>Melbourne Water</vt:lpstr>
      <vt:lpstr>2. Teacher instructions</vt:lpstr>
      <vt:lpstr>Instructions</vt:lpstr>
      <vt:lpstr>The Future Water Story</vt:lpstr>
      <vt:lpstr>Learning outcomes </vt:lpstr>
      <vt:lpstr>2.1: Recap</vt:lpstr>
      <vt:lpstr>Key knowledge</vt:lpstr>
      <vt:lpstr>2.2: Sustainability </vt:lpstr>
      <vt:lpstr>2.3: Change over time</vt:lpstr>
      <vt:lpstr>2.4: Circular Cities Digital Challenge</vt:lpstr>
      <vt:lpstr>2.5: Systems and innovation tour</vt:lpstr>
      <vt:lpstr>2.6: ‘Know’, ‘Find out’ and ‘Learnt’</vt:lpstr>
      <vt:lpstr>Concluding and communicating</vt:lpstr>
      <vt:lpstr>2.7: Conclusion</vt:lpstr>
      <vt:lpstr>2.8: Reflection</vt:lpstr>
      <vt:lpstr>Curriculum links</vt:lpstr>
    </vt:vector>
  </TitlesOfParts>
  <Company>Melbourne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Marita Tripp</dc:creator>
  <cp:lastModifiedBy>Marita Tripp</cp:lastModifiedBy>
  <cp:revision>300</cp:revision>
  <dcterms:created xsi:type="dcterms:W3CDTF">2024-09-30T04:15:00Z</dcterms:created>
  <dcterms:modified xsi:type="dcterms:W3CDTF">2025-02-13T22:50:28Z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0x010100757C90B357CBB44F8826BFC627DEA276</vt:lpwstr>
  </property>
  <property fmtid="{D5CDD505-2E9C-101B-9397-08002B2CF9AE}" pid="3" name="MediaServiceImageTags">
    <vt:lpwstr/>
  </property>
  <property fmtid="{D5CDD505-2E9C-101B-9397-08002B2CF9AE}" pid="4" name="MSIP_Label_8d1a0ea4-6344-45fe-bd17-9bfc2ab6afb4_Enabled">
    <vt:lpwstr>true</vt:lpwstr>
  </property>
  <property fmtid="{D5CDD505-2E9C-101B-9397-08002B2CF9AE}" pid="5" name="MSIP_Label_8d1a0ea4-6344-45fe-bd17-9bfc2ab6afb4_SetDate">
    <vt:lpwstr>2024-11-05T22:19:41Z</vt:lpwstr>
  </property>
  <property fmtid="{D5CDD505-2E9C-101B-9397-08002B2CF9AE}" pid="6" name="MSIP_Label_8d1a0ea4-6344-45fe-bd17-9bfc2ab6afb4_Method">
    <vt:lpwstr>Standard</vt:lpwstr>
  </property>
  <property fmtid="{D5CDD505-2E9C-101B-9397-08002B2CF9AE}" pid="7" name="MSIP_Label_8d1a0ea4-6344-45fe-bd17-9bfc2ab6afb4_Name">
    <vt:lpwstr>OFFICIAL</vt:lpwstr>
  </property>
  <property fmtid="{D5CDD505-2E9C-101B-9397-08002B2CF9AE}" pid="8" name="MSIP_Label_8d1a0ea4-6344-45fe-bd17-9bfc2ab6afb4_SiteId">
    <vt:lpwstr>fe26127b-78ee-42c7-803e-4d67c0488cf9</vt:lpwstr>
  </property>
  <property fmtid="{D5CDD505-2E9C-101B-9397-08002B2CF9AE}" pid="9" name="MSIP_Label_8d1a0ea4-6344-45fe-bd17-9bfc2ab6afb4_ActionId">
    <vt:lpwstr>260ef352-2b27-42dc-b87f-8326ad2210c5</vt:lpwstr>
  </property>
  <property fmtid="{D5CDD505-2E9C-101B-9397-08002B2CF9AE}" pid="10" name="MSIP_Label_8d1a0ea4-6344-45fe-bd17-9bfc2ab6afb4_ContentBits">
    <vt:lpwstr>1</vt:lpwstr>
  </property>
</Properties>
</file>